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ms-office.legacyDiagramTex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legacyDocTextInfo.bin" ContentType="application/vnd.ms-office.legacyDocTextInfo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256" r:id="rId2"/>
    <p:sldId id="257" r:id="rId3"/>
    <p:sldId id="375" r:id="rId4"/>
    <p:sldId id="376" r:id="rId5"/>
    <p:sldId id="258" r:id="rId6"/>
    <p:sldId id="262" r:id="rId7"/>
    <p:sldId id="377" r:id="rId8"/>
    <p:sldId id="264" r:id="rId9"/>
    <p:sldId id="335" r:id="rId10"/>
    <p:sldId id="336" r:id="rId11"/>
    <p:sldId id="341" r:id="rId12"/>
    <p:sldId id="343" r:id="rId13"/>
    <p:sldId id="342" r:id="rId14"/>
    <p:sldId id="344" r:id="rId15"/>
    <p:sldId id="339" r:id="rId16"/>
    <p:sldId id="337" r:id="rId17"/>
    <p:sldId id="318" r:id="rId18"/>
    <p:sldId id="340" r:id="rId19"/>
    <p:sldId id="356" r:id="rId20"/>
    <p:sldId id="358" r:id="rId21"/>
    <p:sldId id="359" r:id="rId22"/>
    <p:sldId id="361" r:id="rId23"/>
    <p:sldId id="360" r:id="rId24"/>
    <p:sldId id="271" r:id="rId25"/>
    <p:sldId id="378" r:id="rId26"/>
    <p:sldId id="379" r:id="rId27"/>
    <p:sldId id="380" r:id="rId28"/>
    <p:sldId id="38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82" r:id="rId43"/>
    <p:sldId id="306" r:id="rId44"/>
    <p:sldId id="303" r:id="rId45"/>
    <p:sldId id="304" r:id="rId46"/>
    <p:sldId id="320" r:id="rId47"/>
    <p:sldId id="272" r:id="rId48"/>
    <p:sldId id="274" r:id="rId49"/>
    <p:sldId id="275" r:id="rId50"/>
    <p:sldId id="278" r:id="rId51"/>
    <p:sldId id="315" r:id="rId52"/>
    <p:sldId id="374" r:id="rId53"/>
    <p:sldId id="346" r:id="rId54"/>
    <p:sldId id="370" r:id="rId55"/>
    <p:sldId id="347" r:id="rId56"/>
    <p:sldId id="348" r:id="rId57"/>
    <p:sldId id="349" r:id="rId58"/>
    <p:sldId id="352" r:id="rId59"/>
    <p:sldId id="368" r:id="rId60"/>
    <p:sldId id="369" r:id="rId61"/>
    <p:sldId id="371" r:id="rId62"/>
    <p:sldId id="301" r:id="rId63"/>
    <p:sldId id="372" r:id="rId64"/>
    <p:sldId id="373" r:id="rId65"/>
    <p:sldId id="350" r:id="rId66"/>
    <p:sldId id="351" r:id="rId67"/>
    <p:sldId id="279" r:id="rId68"/>
    <p:sldId id="285" r:id="rId69"/>
    <p:sldId id="345" r:id="rId70"/>
    <p:sldId id="311" r:id="rId71"/>
    <p:sldId id="286" r:id="rId72"/>
    <p:sldId id="362" r:id="rId73"/>
    <p:sldId id="363" r:id="rId74"/>
    <p:sldId id="364" r:id="rId75"/>
    <p:sldId id="365" r:id="rId76"/>
    <p:sldId id="310" r:id="rId77"/>
    <p:sldId id="367" r:id="rId78"/>
    <p:sldId id="366" r:id="rId79"/>
    <p:sldId id="287" r:id="rId80"/>
    <p:sldId id="319" r:id="rId81"/>
    <p:sldId id="353" r:id="rId82"/>
    <p:sldId id="354" r:id="rId83"/>
    <p:sldId id="288" r:id="rId8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B0EFF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4" autoAdjust="0"/>
    <p:restoredTop sz="93508" autoAdjust="0"/>
  </p:normalViewPr>
  <p:slideViewPr>
    <p:cSldViewPr>
      <p:cViewPr>
        <p:scale>
          <a:sx n="100" d="100"/>
          <a:sy n="100" d="100"/>
        </p:scale>
        <p:origin x="-6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91" Type="http://schemas.microsoft.com/office/2006/relationships/legacyDocTextInfo" Target="legacyDocTextInfo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Лист1!$A$2:$A$17</c:f>
              <c:numCache>
                <c:formatCode>General</c:formatCode>
                <c:ptCount val="16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7.5</c:v>
                </c:pt>
                <c:pt idx="10">
                  <c:v>8</c:v>
                </c:pt>
                <c:pt idx="11">
                  <c:v>8.5</c:v>
                </c:pt>
                <c:pt idx="12">
                  <c:v>9</c:v>
                </c:pt>
                <c:pt idx="13">
                  <c:v>10</c:v>
                </c:pt>
                <c:pt idx="14">
                  <c:v>11</c:v>
                </c:pt>
                <c:pt idx="15">
                  <c:v>12</c:v>
                </c:pt>
              </c:numCache>
            </c:numRef>
          </c:xVal>
          <c:yVal>
            <c:numRef>
              <c:f>Лист1!$B$2:$B$17</c:f>
              <c:numCache>
                <c:formatCode>General</c:formatCode>
                <c:ptCount val="16"/>
                <c:pt idx="0">
                  <c:v>2</c:v>
                </c:pt>
                <c:pt idx="1">
                  <c:v>1.9500000000000011</c:v>
                </c:pt>
                <c:pt idx="2">
                  <c:v>1.6</c:v>
                </c:pt>
                <c:pt idx="3">
                  <c:v>0</c:v>
                </c:pt>
                <c:pt idx="4">
                  <c:v>-2.5</c:v>
                </c:pt>
                <c:pt idx="5">
                  <c:v>-3.2</c:v>
                </c:pt>
                <c:pt idx="6">
                  <c:v>-2.5</c:v>
                </c:pt>
                <c:pt idx="7">
                  <c:v>0</c:v>
                </c:pt>
                <c:pt idx="8">
                  <c:v>2.6</c:v>
                </c:pt>
                <c:pt idx="9">
                  <c:v>3.4</c:v>
                </c:pt>
                <c:pt idx="10">
                  <c:v>3.7</c:v>
                </c:pt>
                <c:pt idx="11">
                  <c:v>3.7</c:v>
                </c:pt>
                <c:pt idx="12">
                  <c:v>3.5</c:v>
                </c:pt>
                <c:pt idx="13">
                  <c:v>2.4</c:v>
                </c:pt>
                <c:pt idx="14">
                  <c:v>0.5</c:v>
                </c:pt>
                <c:pt idx="15">
                  <c:v>-2</c:v>
                </c:pt>
              </c:numCache>
            </c:numRef>
          </c:yVal>
          <c:smooth val="1"/>
        </c:ser>
        <c:axId val="93567616"/>
        <c:axId val="93719552"/>
      </c:scatterChart>
      <c:valAx>
        <c:axId val="93567616"/>
        <c:scaling>
          <c:orientation val="minMax"/>
        </c:scaling>
        <c:delete val="1"/>
        <c:axPos val="b"/>
        <c:numFmt formatCode="General" sourceLinked="1"/>
        <c:tickLblPos val="none"/>
        <c:crossAx val="93719552"/>
        <c:crosses val="autoZero"/>
        <c:crossBetween val="midCat"/>
      </c:valAx>
      <c:valAx>
        <c:axId val="93719552"/>
        <c:scaling>
          <c:orientation val="minMax"/>
        </c:scaling>
        <c:delete val="1"/>
        <c:axPos val="l"/>
        <c:numFmt formatCode="General" sourceLinked="1"/>
        <c:tickLblPos val="none"/>
        <c:crossAx val="9356761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800">
          <a:solidFill>
            <a:srgbClr val="FF0000"/>
          </a:solidFill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spPr>
            <a:ln w="53975">
              <a:solidFill>
                <a:srgbClr val="3333FF"/>
              </a:solidFill>
            </a:ln>
          </c:spPr>
          <c:marker>
            <c:spPr>
              <a:solidFill>
                <a:srgbClr val="3333FF"/>
              </a:solidFill>
              <a:ln w="38100">
                <a:solidFill>
                  <a:srgbClr val="3333FF"/>
                </a:solidFill>
              </a:ln>
            </c:spPr>
          </c:marker>
          <c:xVal>
            <c:numRef>
              <c:f>Лист1!$A$2:$A$9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xVal>
          <c:y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1.1000000000000001</c:v>
                </c:pt>
                <c:pt idx="2">
                  <c:v>1.2</c:v>
                </c:pt>
                <c:pt idx="3">
                  <c:v>1.4</c:v>
                </c:pt>
                <c:pt idx="4">
                  <c:v>1.7</c:v>
                </c:pt>
                <c:pt idx="5">
                  <c:v>2.1</c:v>
                </c:pt>
                <c:pt idx="6">
                  <c:v>2.6</c:v>
                </c:pt>
                <c:pt idx="7">
                  <c:v>3.3</c:v>
                </c:pt>
              </c:numCache>
            </c:numRef>
          </c:yVal>
          <c:smooth val="1"/>
        </c:ser>
        <c:axId val="93999104"/>
        <c:axId val="94074368"/>
      </c:scatterChart>
      <c:valAx>
        <c:axId val="93999104"/>
        <c:scaling>
          <c:orientation val="minMax"/>
        </c:scaling>
        <c:delete val="1"/>
        <c:axPos val="b"/>
        <c:numFmt formatCode="General" sourceLinked="1"/>
        <c:tickLblPos val="none"/>
        <c:crossAx val="94074368"/>
        <c:crosses val="autoZero"/>
        <c:crossBetween val="midCat"/>
      </c:valAx>
      <c:valAx>
        <c:axId val="94074368"/>
        <c:scaling>
          <c:orientation val="minMax"/>
        </c:scaling>
        <c:delete val="1"/>
        <c:axPos val="l"/>
        <c:numFmt formatCode="General" sourceLinked="1"/>
        <c:tickLblPos val="none"/>
        <c:crossAx val="9399910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4ED0A3-2C18-4F46-AB76-2B1F7F9FC923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DBA416-B88C-4994-A930-BCF56B326CB6}">
      <dgm:prSet phldrT="[Текст]"/>
      <dgm:spPr/>
      <dgm:t>
        <a:bodyPr/>
        <a:lstStyle/>
        <a:p>
          <a:r>
            <a:rPr lang="ru-RU" b="1" u="sng" dirty="0" smtClean="0">
              <a:solidFill>
                <a:schemeClr val="tx1"/>
              </a:solidFill>
            </a:rPr>
            <a:t>Рыночная экономика</a:t>
          </a:r>
          <a:endParaRPr lang="ru-RU" b="1" u="sng" dirty="0">
            <a:solidFill>
              <a:schemeClr val="tx1"/>
            </a:solidFill>
          </a:endParaRPr>
        </a:p>
      </dgm:t>
    </dgm:pt>
    <dgm:pt modelId="{BB86A2CF-64C0-4549-B98C-541445F08C94}" type="parTrans" cxnId="{35496A70-86EE-4634-9A84-690949207294}">
      <dgm:prSet/>
      <dgm:spPr/>
      <dgm:t>
        <a:bodyPr/>
        <a:lstStyle/>
        <a:p>
          <a:endParaRPr lang="ru-RU"/>
        </a:p>
      </dgm:t>
    </dgm:pt>
    <dgm:pt modelId="{E22575CA-570D-4EDD-8EAD-80E5241647E0}" type="sibTrans" cxnId="{35496A70-86EE-4634-9A84-690949207294}">
      <dgm:prSet/>
      <dgm:spPr/>
      <dgm:t>
        <a:bodyPr/>
        <a:lstStyle/>
        <a:p>
          <a:endParaRPr lang="ru-RU"/>
        </a:p>
      </dgm:t>
    </dgm:pt>
    <dgm:pt modelId="{EA300029-B38E-414B-AA18-CFBAD7179838}">
      <dgm:prSet phldrT="[Текст]"/>
      <dgm:spPr/>
      <dgm:t>
        <a:bodyPr/>
        <a:lstStyle/>
        <a:p>
          <a:r>
            <a:rPr lang="ru-RU" b="1" dirty="0" smtClean="0">
              <a:solidFill>
                <a:srgbClr val="0000FF"/>
              </a:solidFill>
            </a:rPr>
            <a:t>Свободный обмен</a:t>
          </a:r>
          <a:endParaRPr lang="ru-RU" b="1" dirty="0">
            <a:solidFill>
              <a:srgbClr val="0000FF"/>
            </a:solidFill>
          </a:endParaRPr>
        </a:p>
      </dgm:t>
    </dgm:pt>
    <dgm:pt modelId="{076F9931-A022-433C-8919-ED241A77B42F}" type="parTrans" cxnId="{D3DAE64F-D1A3-467B-87DD-73517F0EF9BE}">
      <dgm:prSet/>
      <dgm:spPr/>
      <dgm:t>
        <a:bodyPr/>
        <a:lstStyle/>
        <a:p>
          <a:endParaRPr lang="ru-RU"/>
        </a:p>
      </dgm:t>
    </dgm:pt>
    <dgm:pt modelId="{24426AA5-CF41-43E1-BB50-916344F3379B}" type="sibTrans" cxnId="{D3DAE64F-D1A3-467B-87DD-73517F0EF9BE}">
      <dgm:prSet/>
      <dgm:spPr/>
      <dgm:t>
        <a:bodyPr/>
        <a:lstStyle/>
        <a:p>
          <a:endParaRPr lang="ru-RU"/>
        </a:p>
      </dgm:t>
    </dgm:pt>
    <dgm:pt modelId="{0E9F3536-9BDF-4F45-931B-0E8E7B416654}">
      <dgm:prSet phldrT="[Текст]"/>
      <dgm:spPr/>
      <dgm:t>
        <a:bodyPr/>
        <a:lstStyle/>
        <a:p>
          <a:r>
            <a:rPr lang="ru-RU" b="1" dirty="0" smtClean="0">
              <a:solidFill>
                <a:srgbClr val="0000FF"/>
              </a:solidFill>
            </a:rPr>
            <a:t>Материальная ответственность</a:t>
          </a:r>
          <a:endParaRPr lang="ru-RU" b="1" dirty="0">
            <a:solidFill>
              <a:srgbClr val="0000FF"/>
            </a:solidFill>
          </a:endParaRPr>
        </a:p>
      </dgm:t>
    </dgm:pt>
    <dgm:pt modelId="{1F6C7F76-EF36-4595-9E3B-F5F0EA1AFCBD}" type="parTrans" cxnId="{7F5BBF63-D046-4B6E-AB9F-8162EE74414B}">
      <dgm:prSet/>
      <dgm:spPr/>
      <dgm:t>
        <a:bodyPr/>
        <a:lstStyle/>
        <a:p>
          <a:endParaRPr lang="ru-RU"/>
        </a:p>
      </dgm:t>
    </dgm:pt>
    <dgm:pt modelId="{24C31221-FACD-4846-A93C-CA58BF69D1FB}" type="sibTrans" cxnId="{7F5BBF63-D046-4B6E-AB9F-8162EE74414B}">
      <dgm:prSet/>
      <dgm:spPr/>
      <dgm:t>
        <a:bodyPr/>
        <a:lstStyle/>
        <a:p>
          <a:endParaRPr lang="ru-RU"/>
        </a:p>
      </dgm:t>
    </dgm:pt>
    <dgm:pt modelId="{FBD2E498-7B91-46E8-A246-23AD33F42D7E}">
      <dgm:prSet phldrT="[Текст]"/>
      <dgm:spPr/>
      <dgm:t>
        <a:bodyPr/>
        <a:lstStyle/>
        <a:p>
          <a:r>
            <a:rPr lang="ru-RU" b="1" dirty="0" smtClean="0">
              <a:solidFill>
                <a:srgbClr val="0000FF"/>
              </a:solidFill>
            </a:rPr>
            <a:t>Частная собственность</a:t>
          </a:r>
          <a:endParaRPr lang="ru-RU" b="1" dirty="0">
            <a:solidFill>
              <a:srgbClr val="0000FF"/>
            </a:solidFill>
          </a:endParaRPr>
        </a:p>
      </dgm:t>
    </dgm:pt>
    <dgm:pt modelId="{2E8EA480-B59A-408D-9A21-AA8298119DF1}" type="parTrans" cxnId="{3186C3DA-BC1C-42F2-8486-FFB851708990}">
      <dgm:prSet/>
      <dgm:spPr/>
      <dgm:t>
        <a:bodyPr/>
        <a:lstStyle/>
        <a:p>
          <a:endParaRPr lang="ru-RU"/>
        </a:p>
      </dgm:t>
    </dgm:pt>
    <dgm:pt modelId="{7A14E271-76A8-4BF4-B6A3-6FEB55BF4D77}" type="sibTrans" cxnId="{3186C3DA-BC1C-42F2-8486-FFB851708990}">
      <dgm:prSet/>
      <dgm:spPr/>
      <dgm:t>
        <a:bodyPr/>
        <a:lstStyle/>
        <a:p>
          <a:endParaRPr lang="ru-RU"/>
        </a:p>
      </dgm:t>
    </dgm:pt>
    <dgm:pt modelId="{D5B8412C-78C7-49C9-8B66-96C1802FF1AC}" type="pres">
      <dgm:prSet presAssocID="{364ED0A3-2C18-4F46-AB76-2B1F7F9FC92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8D917F5-B13A-45CE-B5C7-F448AA5279CB}" type="pres">
      <dgm:prSet presAssocID="{F8DBA416-B88C-4994-A930-BCF56B326CB6}" presName="singleCycle" presStyleCnt="0"/>
      <dgm:spPr/>
    </dgm:pt>
    <dgm:pt modelId="{6E101D09-8BB0-4B00-BC2F-53F9A96F34AA}" type="pres">
      <dgm:prSet presAssocID="{F8DBA416-B88C-4994-A930-BCF56B326CB6}" presName="singleCenter" presStyleLbl="node1" presStyleIdx="0" presStyleCnt="4" custAng="0" custFlipVert="0" custScaleX="428209" custScaleY="69324" custLinFactNeighborX="-1710" custLinFactNeighborY="-12278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A474E9EC-8BF1-488C-9597-0D80686AEE9B}" type="pres">
      <dgm:prSet presAssocID="{076F9931-A022-433C-8919-ED241A77B42F}" presName="Name56" presStyleLbl="parChTrans1D2" presStyleIdx="0" presStyleCnt="3"/>
      <dgm:spPr/>
      <dgm:t>
        <a:bodyPr/>
        <a:lstStyle/>
        <a:p>
          <a:endParaRPr lang="ru-RU"/>
        </a:p>
      </dgm:t>
    </dgm:pt>
    <dgm:pt modelId="{66B985EF-5EE6-460B-A85F-33D3B468AE92}" type="pres">
      <dgm:prSet presAssocID="{EA300029-B38E-414B-AA18-CFBAD7179838}" presName="text0" presStyleLbl="node1" presStyleIdx="1" presStyleCnt="4" custScaleX="304802" custScaleY="100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5D237B-5C80-4B85-AAD0-12255A06A6E8}" type="pres">
      <dgm:prSet presAssocID="{1F6C7F76-EF36-4595-9E3B-F5F0EA1AFCBD}" presName="Name56" presStyleLbl="parChTrans1D2" presStyleIdx="1" presStyleCnt="3"/>
      <dgm:spPr/>
      <dgm:t>
        <a:bodyPr/>
        <a:lstStyle/>
        <a:p>
          <a:endParaRPr lang="ru-RU"/>
        </a:p>
      </dgm:t>
    </dgm:pt>
    <dgm:pt modelId="{D5FEF297-2042-4809-B926-FAE98E1F48BC}" type="pres">
      <dgm:prSet presAssocID="{0E9F3536-9BDF-4F45-931B-0E8E7B416654}" presName="text0" presStyleLbl="node1" presStyleIdx="2" presStyleCnt="4" custScaleX="3210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E87426-C3E7-400D-90B7-8CDC13F14545}" type="pres">
      <dgm:prSet presAssocID="{2E8EA480-B59A-408D-9A21-AA8298119DF1}" presName="Name56" presStyleLbl="parChTrans1D2" presStyleIdx="2" presStyleCnt="3"/>
      <dgm:spPr/>
      <dgm:t>
        <a:bodyPr/>
        <a:lstStyle/>
        <a:p>
          <a:endParaRPr lang="ru-RU"/>
        </a:p>
      </dgm:t>
    </dgm:pt>
    <dgm:pt modelId="{2F6AFD17-74E6-424D-995D-16344DF1FE22}" type="pres">
      <dgm:prSet presAssocID="{FBD2E498-7B91-46E8-A246-23AD33F42D7E}" presName="text0" presStyleLbl="node1" presStyleIdx="3" presStyleCnt="4" custScaleX="3662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6137CD-E6E4-4645-89A3-2050A6AEF961}" type="presOf" srcId="{076F9931-A022-433C-8919-ED241A77B42F}" destId="{A474E9EC-8BF1-488C-9597-0D80686AEE9B}" srcOrd="0" destOrd="0" presId="urn:microsoft.com/office/officeart/2008/layout/RadialCluster"/>
    <dgm:cxn modelId="{4134FEBE-F93C-4162-8B49-21D2F140171C}" type="presOf" srcId="{2E8EA480-B59A-408D-9A21-AA8298119DF1}" destId="{A1E87426-C3E7-400D-90B7-8CDC13F14545}" srcOrd="0" destOrd="0" presId="urn:microsoft.com/office/officeart/2008/layout/RadialCluster"/>
    <dgm:cxn modelId="{B7467709-0CB0-4BDC-AED3-2794EE463AEB}" type="presOf" srcId="{F8DBA416-B88C-4994-A930-BCF56B326CB6}" destId="{6E101D09-8BB0-4B00-BC2F-53F9A96F34AA}" srcOrd="0" destOrd="0" presId="urn:microsoft.com/office/officeart/2008/layout/RadialCluster"/>
    <dgm:cxn modelId="{5A7A01C6-2A46-4EDE-8156-BD81AA310F11}" type="presOf" srcId="{EA300029-B38E-414B-AA18-CFBAD7179838}" destId="{66B985EF-5EE6-460B-A85F-33D3B468AE92}" srcOrd="0" destOrd="0" presId="urn:microsoft.com/office/officeart/2008/layout/RadialCluster"/>
    <dgm:cxn modelId="{0E16E774-0098-4DB3-8F05-C7E949F3D4E8}" type="presOf" srcId="{0E9F3536-9BDF-4F45-931B-0E8E7B416654}" destId="{D5FEF297-2042-4809-B926-FAE98E1F48BC}" srcOrd="0" destOrd="0" presId="urn:microsoft.com/office/officeart/2008/layout/RadialCluster"/>
    <dgm:cxn modelId="{D3DAE64F-D1A3-467B-87DD-73517F0EF9BE}" srcId="{F8DBA416-B88C-4994-A930-BCF56B326CB6}" destId="{EA300029-B38E-414B-AA18-CFBAD7179838}" srcOrd="0" destOrd="0" parTransId="{076F9931-A022-433C-8919-ED241A77B42F}" sibTransId="{24426AA5-CF41-43E1-BB50-916344F3379B}"/>
    <dgm:cxn modelId="{35496A70-86EE-4634-9A84-690949207294}" srcId="{364ED0A3-2C18-4F46-AB76-2B1F7F9FC923}" destId="{F8DBA416-B88C-4994-A930-BCF56B326CB6}" srcOrd="0" destOrd="0" parTransId="{BB86A2CF-64C0-4549-B98C-541445F08C94}" sibTransId="{E22575CA-570D-4EDD-8EAD-80E5241647E0}"/>
    <dgm:cxn modelId="{EE82277A-E157-4ED2-AA2C-E047F7A4F707}" type="presOf" srcId="{1F6C7F76-EF36-4595-9E3B-F5F0EA1AFCBD}" destId="{575D237B-5C80-4B85-AAD0-12255A06A6E8}" srcOrd="0" destOrd="0" presId="urn:microsoft.com/office/officeart/2008/layout/RadialCluster"/>
    <dgm:cxn modelId="{3186C3DA-BC1C-42F2-8486-FFB851708990}" srcId="{F8DBA416-B88C-4994-A930-BCF56B326CB6}" destId="{FBD2E498-7B91-46E8-A246-23AD33F42D7E}" srcOrd="2" destOrd="0" parTransId="{2E8EA480-B59A-408D-9A21-AA8298119DF1}" sibTransId="{7A14E271-76A8-4BF4-B6A3-6FEB55BF4D77}"/>
    <dgm:cxn modelId="{7F5BBF63-D046-4B6E-AB9F-8162EE74414B}" srcId="{F8DBA416-B88C-4994-A930-BCF56B326CB6}" destId="{0E9F3536-9BDF-4F45-931B-0E8E7B416654}" srcOrd="1" destOrd="0" parTransId="{1F6C7F76-EF36-4595-9E3B-F5F0EA1AFCBD}" sibTransId="{24C31221-FACD-4846-A93C-CA58BF69D1FB}"/>
    <dgm:cxn modelId="{3CE2AD7E-F945-4B7A-B84F-AB2467856B3D}" type="presOf" srcId="{FBD2E498-7B91-46E8-A246-23AD33F42D7E}" destId="{2F6AFD17-74E6-424D-995D-16344DF1FE22}" srcOrd="0" destOrd="0" presId="urn:microsoft.com/office/officeart/2008/layout/RadialCluster"/>
    <dgm:cxn modelId="{B2AAE53C-4397-41B2-A04A-7A906C9C1CCF}" type="presOf" srcId="{364ED0A3-2C18-4F46-AB76-2B1F7F9FC923}" destId="{D5B8412C-78C7-49C9-8B66-96C1802FF1AC}" srcOrd="0" destOrd="0" presId="urn:microsoft.com/office/officeart/2008/layout/RadialCluster"/>
    <dgm:cxn modelId="{BC8D2670-3F36-48B6-893F-B8E87EE6228A}" type="presParOf" srcId="{D5B8412C-78C7-49C9-8B66-96C1802FF1AC}" destId="{E8D917F5-B13A-45CE-B5C7-F448AA5279CB}" srcOrd="0" destOrd="0" presId="urn:microsoft.com/office/officeart/2008/layout/RadialCluster"/>
    <dgm:cxn modelId="{9C613852-F0DA-46F0-8976-12758D068203}" type="presParOf" srcId="{E8D917F5-B13A-45CE-B5C7-F448AA5279CB}" destId="{6E101D09-8BB0-4B00-BC2F-53F9A96F34AA}" srcOrd="0" destOrd="0" presId="urn:microsoft.com/office/officeart/2008/layout/RadialCluster"/>
    <dgm:cxn modelId="{006D9F4F-66A0-49BD-A484-AB880123D838}" type="presParOf" srcId="{E8D917F5-B13A-45CE-B5C7-F448AA5279CB}" destId="{A474E9EC-8BF1-488C-9597-0D80686AEE9B}" srcOrd="1" destOrd="0" presId="urn:microsoft.com/office/officeart/2008/layout/RadialCluster"/>
    <dgm:cxn modelId="{975F84E3-DED5-4168-8B75-57F74B25FD04}" type="presParOf" srcId="{E8D917F5-B13A-45CE-B5C7-F448AA5279CB}" destId="{66B985EF-5EE6-460B-A85F-33D3B468AE92}" srcOrd="2" destOrd="0" presId="urn:microsoft.com/office/officeart/2008/layout/RadialCluster"/>
    <dgm:cxn modelId="{E8D61FF5-E1E4-40DC-B1B7-650BDFAA8B9A}" type="presParOf" srcId="{E8D917F5-B13A-45CE-B5C7-F448AA5279CB}" destId="{575D237B-5C80-4B85-AAD0-12255A06A6E8}" srcOrd="3" destOrd="0" presId="urn:microsoft.com/office/officeart/2008/layout/RadialCluster"/>
    <dgm:cxn modelId="{5F0CEF84-8DD6-41A5-A880-8BC225FC4270}" type="presParOf" srcId="{E8D917F5-B13A-45CE-B5C7-F448AA5279CB}" destId="{D5FEF297-2042-4809-B926-FAE98E1F48BC}" srcOrd="4" destOrd="0" presId="urn:microsoft.com/office/officeart/2008/layout/RadialCluster"/>
    <dgm:cxn modelId="{5C28494E-67BE-497E-BA0A-78518E13DAC8}" type="presParOf" srcId="{E8D917F5-B13A-45CE-B5C7-F448AA5279CB}" destId="{A1E87426-C3E7-400D-90B7-8CDC13F14545}" srcOrd="5" destOrd="0" presId="urn:microsoft.com/office/officeart/2008/layout/RadialCluster"/>
    <dgm:cxn modelId="{92AEB164-4A5C-4CCA-AE70-E7BABF7F9704}" type="presParOf" srcId="{E8D917F5-B13A-45CE-B5C7-F448AA5279CB}" destId="{2F6AFD17-74E6-424D-995D-16344DF1FE22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D69ECB-123F-47C5-8BA9-C0BE95B00052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960BE5-F452-40DB-87A7-DD095463A748}">
      <dgm:prSet phldrT="[Текст]"/>
      <dgm:spPr/>
      <dgm:t>
        <a:bodyPr/>
        <a:lstStyle/>
        <a:p>
          <a:r>
            <a:rPr lang="ru-RU" b="1" u="sng" dirty="0" smtClean="0">
              <a:solidFill>
                <a:srgbClr val="C00000"/>
              </a:solidFill>
            </a:rPr>
            <a:t>Условия функционирования</a:t>
          </a:r>
          <a:endParaRPr lang="ru-RU" b="1" u="sng" dirty="0">
            <a:solidFill>
              <a:srgbClr val="C00000"/>
            </a:solidFill>
          </a:endParaRPr>
        </a:p>
      </dgm:t>
    </dgm:pt>
    <dgm:pt modelId="{71E1A736-9800-4723-BD71-5B7D6B8873A0}" type="parTrans" cxnId="{63AD85A5-F5B3-4D01-8D0E-9698CEAAAD57}">
      <dgm:prSet/>
      <dgm:spPr/>
      <dgm:t>
        <a:bodyPr/>
        <a:lstStyle/>
        <a:p>
          <a:endParaRPr lang="ru-RU"/>
        </a:p>
      </dgm:t>
    </dgm:pt>
    <dgm:pt modelId="{36B25398-1390-4949-8122-A1466A75E43B}" type="sibTrans" cxnId="{63AD85A5-F5B3-4D01-8D0E-9698CEAAAD57}">
      <dgm:prSet/>
      <dgm:spPr/>
      <dgm:t>
        <a:bodyPr/>
        <a:lstStyle/>
        <a:p>
          <a:endParaRPr lang="ru-RU"/>
        </a:p>
      </dgm:t>
    </dgm:pt>
    <dgm:pt modelId="{6AA23B9A-4642-45FC-8BDF-C745F9AD1580}">
      <dgm:prSet phldrT="[Текст]"/>
      <dgm:spPr/>
      <dgm:t>
        <a:bodyPr/>
        <a:lstStyle/>
        <a:p>
          <a:r>
            <a:rPr lang="ru-RU" b="1" dirty="0" smtClean="0">
              <a:solidFill>
                <a:srgbClr val="0000FF"/>
              </a:solidFill>
            </a:rPr>
            <a:t>Свобода предпринимательской деятельности</a:t>
          </a:r>
          <a:endParaRPr lang="ru-RU" b="1" dirty="0">
            <a:solidFill>
              <a:srgbClr val="0000FF"/>
            </a:solidFill>
          </a:endParaRPr>
        </a:p>
      </dgm:t>
    </dgm:pt>
    <dgm:pt modelId="{330941FF-F24E-4345-BE33-298B38252C71}" type="parTrans" cxnId="{D55C8FA1-89D3-47F3-BF02-5B99C73E49DF}">
      <dgm:prSet/>
      <dgm:spPr/>
      <dgm:t>
        <a:bodyPr/>
        <a:lstStyle/>
        <a:p>
          <a:endParaRPr lang="ru-RU"/>
        </a:p>
      </dgm:t>
    </dgm:pt>
    <dgm:pt modelId="{3DB7E223-CFFC-4C24-A3A8-CCF75A504F15}" type="sibTrans" cxnId="{D55C8FA1-89D3-47F3-BF02-5B99C73E49DF}">
      <dgm:prSet/>
      <dgm:spPr/>
      <dgm:t>
        <a:bodyPr/>
        <a:lstStyle/>
        <a:p>
          <a:endParaRPr lang="ru-RU"/>
        </a:p>
      </dgm:t>
    </dgm:pt>
    <dgm:pt modelId="{8B5C1F53-13C4-4450-87B8-C4337F80068E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00FF"/>
              </a:solidFill>
            </a:rPr>
            <a:t>Свободное </a:t>
          </a:r>
        </a:p>
        <a:p>
          <a:r>
            <a:rPr lang="ru-RU" sz="2400" b="1" dirty="0" smtClean="0">
              <a:solidFill>
                <a:srgbClr val="0000FF"/>
              </a:solidFill>
            </a:rPr>
            <a:t>ценообразование на товары</a:t>
          </a:r>
        </a:p>
        <a:p>
          <a:r>
            <a:rPr lang="ru-RU" sz="2400" b="1" dirty="0" smtClean="0">
              <a:solidFill>
                <a:srgbClr val="0000FF"/>
              </a:solidFill>
            </a:rPr>
            <a:t>и услуги</a:t>
          </a:r>
          <a:endParaRPr lang="ru-RU" sz="2400" b="1" dirty="0">
            <a:solidFill>
              <a:srgbClr val="0000FF"/>
            </a:solidFill>
          </a:endParaRPr>
        </a:p>
      </dgm:t>
    </dgm:pt>
    <dgm:pt modelId="{DF76F5B3-1B17-4044-85A9-CA8BEDDDC9C4}" type="parTrans" cxnId="{5803FBA6-9904-4D9E-A0F3-28954BEF0048}">
      <dgm:prSet/>
      <dgm:spPr/>
      <dgm:t>
        <a:bodyPr/>
        <a:lstStyle/>
        <a:p>
          <a:endParaRPr lang="ru-RU"/>
        </a:p>
      </dgm:t>
    </dgm:pt>
    <dgm:pt modelId="{6702AC93-88A5-4BDF-82F3-6ECAF5498D97}" type="sibTrans" cxnId="{5803FBA6-9904-4D9E-A0F3-28954BEF0048}">
      <dgm:prSet/>
      <dgm:spPr/>
      <dgm:t>
        <a:bodyPr/>
        <a:lstStyle/>
        <a:p>
          <a:endParaRPr lang="ru-RU"/>
        </a:p>
      </dgm:t>
    </dgm:pt>
    <dgm:pt modelId="{CF243C80-8E03-45FA-B952-BD57622521C9}">
      <dgm:prSet phldrT="[Текст]"/>
      <dgm:spPr/>
      <dgm:t>
        <a:bodyPr/>
        <a:lstStyle/>
        <a:p>
          <a:r>
            <a:rPr lang="ru-RU" b="1" dirty="0" smtClean="0">
              <a:solidFill>
                <a:srgbClr val="0000FF"/>
              </a:solidFill>
            </a:rPr>
            <a:t>конкуренция</a:t>
          </a:r>
          <a:endParaRPr lang="ru-RU" b="1" dirty="0">
            <a:solidFill>
              <a:srgbClr val="0000FF"/>
            </a:solidFill>
          </a:endParaRPr>
        </a:p>
      </dgm:t>
    </dgm:pt>
    <dgm:pt modelId="{609BF1D6-E756-4450-90AD-5C3D2F6191AE}" type="parTrans" cxnId="{505E742E-7CFF-4A31-B784-D69AC913D92F}">
      <dgm:prSet/>
      <dgm:spPr/>
      <dgm:t>
        <a:bodyPr/>
        <a:lstStyle/>
        <a:p>
          <a:endParaRPr lang="ru-RU"/>
        </a:p>
      </dgm:t>
    </dgm:pt>
    <dgm:pt modelId="{B6122B7B-7480-4E6B-80B2-B0E1C2B53E6E}" type="sibTrans" cxnId="{505E742E-7CFF-4A31-B784-D69AC913D92F}">
      <dgm:prSet/>
      <dgm:spPr/>
      <dgm:t>
        <a:bodyPr/>
        <a:lstStyle/>
        <a:p>
          <a:endParaRPr lang="ru-RU"/>
        </a:p>
      </dgm:t>
    </dgm:pt>
    <dgm:pt modelId="{729CFB11-E07B-42A0-AC56-545BC0C719BA}" type="pres">
      <dgm:prSet presAssocID="{79D69ECB-123F-47C5-8BA9-C0BE95B0005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65A14A-893A-40BA-B411-B65C595C266D}" type="pres">
      <dgm:prSet presAssocID="{1A960BE5-F452-40DB-87A7-DD095463A748}" presName="singleCycle" presStyleCnt="0"/>
      <dgm:spPr/>
    </dgm:pt>
    <dgm:pt modelId="{49F7312E-5388-4D3E-8F45-A32CA56588EB}" type="pres">
      <dgm:prSet presAssocID="{1A960BE5-F452-40DB-87A7-DD095463A748}" presName="singleCenter" presStyleLbl="node1" presStyleIdx="0" presStyleCnt="4" custAng="0" custScaleX="481864" custScaleY="83361" custLinFactNeighborX="554" custLinFactNeighborY="-8335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D788B271-FFA3-4437-A506-E8FA02BC3B6B}" type="pres">
      <dgm:prSet presAssocID="{330941FF-F24E-4345-BE33-298B38252C71}" presName="Name56" presStyleLbl="parChTrans1D2" presStyleIdx="0" presStyleCnt="3"/>
      <dgm:spPr/>
      <dgm:t>
        <a:bodyPr/>
        <a:lstStyle/>
        <a:p>
          <a:endParaRPr lang="ru-RU"/>
        </a:p>
      </dgm:t>
    </dgm:pt>
    <dgm:pt modelId="{5B845BA0-EFF0-4D35-A0EA-0C7E06E346B7}" type="pres">
      <dgm:prSet presAssocID="{6AA23B9A-4642-45FC-8BDF-C745F9AD1580}" presName="text0" presStyleLbl="node1" presStyleIdx="1" presStyleCnt="4" custAng="0" custScaleX="605075" custScaleY="85829" custRadScaleRad="93681" custRadScaleInc="3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717814-A237-47EC-9426-772A53BD2F50}" type="pres">
      <dgm:prSet presAssocID="{DF76F5B3-1B17-4044-85A9-CA8BEDDDC9C4}" presName="Name56" presStyleLbl="parChTrans1D2" presStyleIdx="1" presStyleCnt="3"/>
      <dgm:spPr/>
      <dgm:t>
        <a:bodyPr/>
        <a:lstStyle/>
        <a:p>
          <a:endParaRPr lang="ru-RU"/>
        </a:p>
      </dgm:t>
    </dgm:pt>
    <dgm:pt modelId="{B223F39C-7B4E-4188-9799-54EC41F86F22}" type="pres">
      <dgm:prSet presAssocID="{8B5C1F53-13C4-4450-87B8-C4337F80068E}" presName="text0" presStyleLbl="node1" presStyleIdx="2" presStyleCnt="4" custScaleX="435518" custScaleY="116994" custRadScaleRad="93421" custRadScaleInc="29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5FC88C-276D-4266-BA9C-37F5B4D8851D}" type="pres">
      <dgm:prSet presAssocID="{609BF1D6-E756-4450-90AD-5C3D2F6191AE}" presName="Name56" presStyleLbl="parChTrans1D2" presStyleIdx="2" presStyleCnt="3"/>
      <dgm:spPr/>
      <dgm:t>
        <a:bodyPr/>
        <a:lstStyle/>
        <a:p>
          <a:endParaRPr lang="ru-RU"/>
        </a:p>
      </dgm:t>
    </dgm:pt>
    <dgm:pt modelId="{09667C84-2811-4AB1-83E4-3E9BADD7885A}" type="pres">
      <dgm:prSet presAssocID="{CF243C80-8E03-45FA-B952-BD57622521C9}" presName="text0" presStyleLbl="node1" presStyleIdx="3" presStyleCnt="4" custScaleX="336330" custRadScaleRad="102225" custRadScaleInc="2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A0CCBB-FDFB-42AA-9CCF-6201135F3D01}" type="presOf" srcId="{330941FF-F24E-4345-BE33-298B38252C71}" destId="{D788B271-FFA3-4437-A506-E8FA02BC3B6B}" srcOrd="0" destOrd="0" presId="urn:microsoft.com/office/officeart/2008/layout/RadialCluster"/>
    <dgm:cxn modelId="{18498FB4-AC8E-437C-98FB-25DEE194BBBB}" type="presOf" srcId="{6AA23B9A-4642-45FC-8BDF-C745F9AD1580}" destId="{5B845BA0-EFF0-4D35-A0EA-0C7E06E346B7}" srcOrd="0" destOrd="0" presId="urn:microsoft.com/office/officeart/2008/layout/RadialCluster"/>
    <dgm:cxn modelId="{99B70D64-117E-45D5-8680-5535B2E04322}" type="presOf" srcId="{CF243C80-8E03-45FA-B952-BD57622521C9}" destId="{09667C84-2811-4AB1-83E4-3E9BADD7885A}" srcOrd="0" destOrd="0" presId="urn:microsoft.com/office/officeart/2008/layout/RadialCluster"/>
    <dgm:cxn modelId="{75B90B04-AA72-4EC4-8BC9-CEC127A6A438}" type="presOf" srcId="{1A960BE5-F452-40DB-87A7-DD095463A748}" destId="{49F7312E-5388-4D3E-8F45-A32CA56588EB}" srcOrd="0" destOrd="0" presId="urn:microsoft.com/office/officeart/2008/layout/RadialCluster"/>
    <dgm:cxn modelId="{CA1271DA-F74D-41B0-8005-6ED95297D1D9}" type="presOf" srcId="{79D69ECB-123F-47C5-8BA9-C0BE95B00052}" destId="{729CFB11-E07B-42A0-AC56-545BC0C719BA}" srcOrd="0" destOrd="0" presId="urn:microsoft.com/office/officeart/2008/layout/RadialCluster"/>
    <dgm:cxn modelId="{D9FE1C26-9C34-457C-B9FA-5E437FBA9EC5}" type="presOf" srcId="{DF76F5B3-1B17-4044-85A9-CA8BEDDDC9C4}" destId="{29717814-A237-47EC-9426-772A53BD2F50}" srcOrd="0" destOrd="0" presId="urn:microsoft.com/office/officeart/2008/layout/RadialCluster"/>
    <dgm:cxn modelId="{5803FBA6-9904-4D9E-A0F3-28954BEF0048}" srcId="{1A960BE5-F452-40DB-87A7-DD095463A748}" destId="{8B5C1F53-13C4-4450-87B8-C4337F80068E}" srcOrd="1" destOrd="0" parTransId="{DF76F5B3-1B17-4044-85A9-CA8BEDDDC9C4}" sibTransId="{6702AC93-88A5-4BDF-82F3-6ECAF5498D97}"/>
    <dgm:cxn modelId="{63AD85A5-F5B3-4D01-8D0E-9698CEAAAD57}" srcId="{79D69ECB-123F-47C5-8BA9-C0BE95B00052}" destId="{1A960BE5-F452-40DB-87A7-DD095463A748}" srcOrd="0" destOrd="0" parTransId="{71E1A736-9800-4723-BD71-5B7D6B8873A0}" sibTransId="{36B25398-1390-4949-8122-A1466A75E43B}"/>
    <dgm:cxn modelId="{EB52A5A3-5E55-49FF-AADC-BF142F8F1C50}" type="presOf" srcId="{8B5C1F53-13C4-4450-87B8-C4337F80068E}" destId="{B223F39C-7B4E-4188-9799-54EC41F86F22}" srcOrd="0" destOrd="0" presId="urn:microsoft.com/office/officeart/2008/layout/RadialCluster"/>
    <dgm:cxn modelId="{D55C8FA1-89D3-47F3-BF02-5B99C73E49DF}" srcId="{1A960BE5-F452-40DB-87A7-DD095463A748}" destId="{6AA23B9A-4642-45FC-8BDF-C745F9AD1580}" srcOrd="0" destOrd="0" parTransId="{330941FF-F24E-4345-BE33-298B38252C71}" sibTransId="{3DB7E223-CFFC-4C24-A3A8-CCF75A504F15}"/>
    <dgm:cxn modelId="{505E742E-7CFF-4A31-B784-D69AC913D92F}" srcId="{1A960BE5-F452-40DB-87A7-DD095463A748}" destId="{CF243C80-8E03-45FA-B952-BD57622521C9}" srcOrd="2" destOrd="0" parTransId="{609BF1D6-E756-4450-90AD-5C3D2F6191AE}" sibTransId="{B6122B7B-7480-4E6B-80B2-B0E1C2B53E6E}"/>
    <dgm:cxn modelId="{11B80D1C-B822-4D82-8B0C-17C8022D28AA}" type="presOf" srcId="{609BF1D6-E756-4450-90AD-5C3D2F6191AE}" destId="{8C5FC88C-276D-4266-BA9C-37F5B4D8851D}" srcOrd="0" destOrd="0" presId="urn:microsoft.com/office/officeart/2008/layout/RadialCluster"/>
    <dgm:cxn modelId="{8C209ADE-2467-4FCA-9E81-2C7B4FE4F1C7}" type="presParOf" srcId="{729CFB11-E07B-42A0-AC56-545BC0C719BA}" destId="{F365A14A-893A-40BA-B411-B65C595C266D}" srcOrd="0" destOrd="0" presId="urn:microsoft.com/office/officeart/2008/layout/RadialCluster"/>
    <dgm:cxn modelId="{5C8CA6CD-5559-47C3-8375-D4BCBD2F6964}" type="presParOf" srcId="{F365A14A-893A-40BA-B411-B65C595C266D}" destId="{49F7312E-5388-4D3E-8F45-A32CA56588EB}" srcOrd="0" destOrd="0" presId="urn:microsoft.com/office/officeart/2008/layout/RadialCluster"/>
    <dgm:cxn modelId="{DA8BBDE4-6FC1-4DDD-92EC-17B08B6495A4}" type="presParOf" srcId="{F365A14A-893A-40BA-B411-B65C595C266D}" destId="{D788B271-FFA3-4437-A506-E8FA02BC3B6B}" srcOrd="1" destOrd="0" presId="urn:microsoft.com/office/officeart/2008/layout/RadialCluster"/>
    <dgm:cxn modelId="{2216A601-73BF-4F38-BFAD-DCA7992DB9F2}" type="presParOf" srcId="{F365A14A-893A-40BA-B411-B65C595C266D}" destId="{5B845BA0-EFF0-4D35-A0EA-0C7E06E346B7}" srcOrd="2" destOrd="0" presId="urn:microsoft.com/office/officeart/2008/layout/RadialCluster"/>
    <dgm:cxn modelId="{93822540-2E71-42EC-8700-44E8C6666B27}" type="presParOf" srcId="{F365A14A-893A-40BA-B411-B65C595C266D}" destId="{29717814-A237-47EC-9426-772A53BD2F50}" srcOrd="3" destOrd="0" presId="urn:microsoft.com/office/officeart/2008/layout/RadialCluster"/>
    <dgm:cxn modelId="{0DE4D938-6571-4CDB-9FCF-7AA8A440FC63}" type="presParOf" srcId="{F365A14A-893A-40BA-B411-B65C595C266D}" destId="{B223F39C-7B4E-4188-9799-54EC41F86F22}" srcOrd="4" destOrd="0" presId="urn:microsoft.com/office/officeart/2008/layout/RadialCluster"/>
    <dgm:cxn modelId="{C81D033A-4668-4EF3-B3DA-10F1F2230030}" type="presParOf" srcId="{F365A14A-893A-40BA-B411-B65C595C266D}" destId="{8C5FC88C-276D-4266-BA9C-37F5B4D8851D}" srcOrd="5" destOrd="0" presId="urn:microsoft.com/office/officeart/2008/layout/RadialCluster"/>
    <dgm:cxn modelId="{036C9BD7-95E4-41F0-9703-7D82AAB96B10}" type="presParOf" srcId="{F365A14A-893A-40BA-B411-B65C595C266D}" destId="{09667C84-2811-4AB1-83E4-3E9BADD7885A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5" Type="http://schemas.microsoft.com/office/2006/relationships/legacyDiagramText" Target="legacyDiagramText5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8.bin"/><Relationship Id="rId2" Type="http://schemas.microsoft.com/office/2006/relationships/legacyDiagramText" Target="legacyDiagramText7.bin"/><Relationship Id="rId1" Type="http://schemas.microsoft.com/office/2006/relationships/legacyDiagramText" Target="legacyDiagramText6.bin"/></Relationships>
</file>

<file path=ppt/drawings/_rels/vmlDrawing3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1.bin"/><Relationship Id="rId2" Type="http://schemas.microsoft.com/office/2006/relationships/legacyDiagramText" Target="legacyDiagramText10.bin"/><Relationship Id="rId1" Type="http://schemas.microsoft.com/office/2006/relationships/legacyDiagramText" Target="legacyDiagramText9.bin"/></Relationships>
</file>

<file path=ppt/drawings/_rels/vmlDrawing4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14.bin"/><Relationship Id="rId2" Type="http://schemas.microsoft.com/office/2006/relationships/legacyDiagramText" Target="legacyDiagramText13.bin"/><Relationship Id="rId1" Type="http://schemas.microsoft.com/office/2006/relationships/legacyDiagramText" Target="legacyDiagramText12.bin"/><Relationship Id="rId5" Type="http://schemas.microsoft.com/office/2006/relationships/legacyDiagramText" Target="legacyDiagramText16.bin"/><Relationship Id="rId4" Type="http://schemas.microsoft.com/office/2006/relationships/legacyDiagramText" Target="legacyDiagramText15.bin"/></Relationships>
</file>

<file path=ppt/drawings/_rels/vmlDrawing5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24.bin"/><Relationship Id="rId3" Type="http://schemas.microsoft.com/office/2006/relationships/legacyDiagramText" Target="legacyDiagramText19.bin"/><Relationship Id="rId7" Type="http://schemas.microsoft.com/office/2006/relationships/legacyDiagramText" Target="legacyDiagramText23.bin"/><Relationship Id="rId2" Type="http://schemas.microsoft.com/office/2006/relationships/legacyDiagramText" Target="legacyDiagramText18.bin"/><Relationship Id="rId1" Type="http://schemas.microsoft.com/office/2006/relationships/legacyDiagramText" Target="legacyDiagramText17.bin"/><Relationship Id="rId6" Type="http://schemas.microsoft.com/office/2006/relationships/legacyDiagramText" Target="legacyDiagramText22.bin"/><Relationship Id="rId5" Type="http://schemas.microsoft.com/office/2006/relationships/legacyDiagramText" Target="legacyDiagramText21.bin"/><Relationship Id="rId4" Type="http://schemas.microsoft.com/office/2006/relationships/legacyDiagramText" Target="legacyDiagramText20.bin"/><Relationship Id="rId9" Type="http://schemas.microsoft.com/office/2006/relationships/legacyDiagramText" Target="legacyDiagramText25.bin"/></Relationships>
</file>

<file path=ppt/drawings/_rels/vmlDrawing6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28.bin"/><Relationship Id="rId2" Type="http://schemas.microsoft.com/office/2006/relationships/legacyDiagramText" Target="legacyDiagramText27.bin"/><Relationship Id="rId1" Type="http://schemas.microsoft.com/office/2006/relationships/legacyDiagramText" Target="legacyDiagramText26.bin"/></Relationships>
</file>

<file path=ppt/drawings/_rels/vmlDrawing7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1.bin"/><Relationship Id="rId2" Type="http://schemas.microsoft.com/office/2006/relationships/legacyDiagramText" Target="legacyDiagramText30.bin"/><Relationship Id="rId1" Type="http://schemas.microsoft.com/office/2006/relationships/legacyDiagramText" Target="legacyDiagramText29.bin"/><Relationship Id="rId5" Type="http://schemas.microsoft.com/office/2006/relationships/legacyDiagramText" Target="legacyDiagramText33.bin"/><Relationship Id="rId4" Type="http://schemas.microsoft.com/office/2006/relationships/legacyDiagramText" Target="legacyDiagramText32.bin"/></Relationships>
</file>

<file path=ppt/drawings/_rels/vmlDrawing8.vml.rels><?xml version="1.0" encoding="UTF-8" standalone="yes"?>
<Relationships xmlns="http://schemas.openxmlformats.org/package/2006/relationships"><Relationship Id="rId8" Type="http://schemas.microsoft.com/office/2006/relationships/legacyDiagramText" Target="legacyDiagramText41.bin"/><Relationship Id="rId3" Type="http://schemas.microsoft.com/office/2006/relationships/legacyDiagramText" Target="legacyDiagramText36.bin"/><Relationship Id="rId7" Type="http://schemas.microsoft.com/office/2006/relationships/legacyDiagramText" Target="legacyDiagramText40.bin"/><Relationship Id="rId2" Type="http://schemas.microsoft.com/office/2006/relationships/legacyDiagramText" Target="legacyDiagramText35.bin"/><Relationship Id="rId1" Type="http://schemas.microsoft.com/office/2006/relationships/legacyDiagramText" Target="legacyDiagramText34.bin"/><Relationship Id="rId6" Type="http://schemas.microsoft.com/office/2006/relationships/legacyDiagramText" Target="legacyDiagramText39.bin"/><Relationship Id="rId5" Type="http://schemas.microsoft.com/office/2006/relationships/legacyDiagramText" Target="legacyDiagramText38.bin"/><Relationship Id="rId4" Type="http://schemas.microsoft.com/office/2006/relationships/legacyDiagramText" Target="legacyDiagramText37.bin"/></Relationships>
</file>

<file path=ppt/drawings/_rels/vmlDrawing9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44.bin"/><Relationship Id="rId2" Type="http://schemas.microsoft.com/office/2006/relationships/legacyDiagramText" Target="legacyDiagramText43.bin"/><Relationship Id="rId1" Type="http://schemas.microsoft.com/office/2006/relationships/legacyDiagramText" Target="legacyDiagramText42.bin"/></Relationships>
</file>

<file path=ppt/drawings/_rels/vmlDrawing10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47.bin"/><Relationship Id="rId2" Type="http://schemas.microsoft.com/office/2006/relationships/legacyDiagramText" Target="legacyDiagramText46.bin"/><Relationship Id="rId1" Type="http://schemas.microsoft.com/office/2006/relationships/legacyDiagramText" Target="legacyDiagramText45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949341-9469-4782-BA2B-52335AD9F109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22ECFF-2B8B-42AB-BE8D-55716A199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D792B7-5D6F-43A8-BB66-27462421940B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140D77-9CC2-4A92-B23C-BD1F673D6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A6482F-19A5-4C1D-A6F7-5FA5C67A99A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FF32B6-D586-42C6-B59C-E378B9AD96C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5920A7-BD83-42E2-8426-DECA1EFC3C9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D44C6BE-6B88-4466-8A27-EF9F8A525008}" type="slidenum">
              <a:rPr lang="ru-RU" sz="1200">
                <a:latin typeface="Calibri" pitchFamily="34" charset="0"/>
              </a:rPr>
              <a:pPr algn="r"/>
              <a:t>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E53A7AD-1657-450C-96ED-BBC3DF6F4B51}" type="slidenum">
              <a:rPr lang="ru-RU" sz="1200">
                <a:latin typeface="Calibri" pitchFamily="34" charset="0"/>
              </a:rPr>
              <a:pPr algn="r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7798DB-BE9F-4C22-BDD5-775D317565B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ECBD86-CAAF-4B42-98AA-C9262AE62C1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19297C-E4B0-4A20-9E51-AE918FB79FDD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43"/>
          <p:cNvGrpSpPr>
            <a:grpSpLocks/>
          </p:cNvGrpSpPr>
          <p:nvPr userDrawn="1"/>
        </p:nvGrpSpPr>
        <p:grpSpPr bwMode="auto">
          <a:xfrm>
            <a:off x="0" y="2268538"/>
            <a:ext cx="4191000" cy="4589462"/>
            <a:chOff x="-1" y="1600199"/>
            <a:chExt cx="4501019" cy="5257801"/>
          </a:xfrm>
        </p:grpSpPr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-1" y="1600199"/>
              <a:ext cx="4127640" cy="2515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-1" y="3580740"/>
              <a:ext cx="1600931" cy="3277260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Freeform 9"/>
            <p:cNvSpPr>
              <a:spLocks/>
            </p:cNvSpPr>
            <p:nvPr userDrawn="1"/>
          </p:nvSpPr>
          <p:spPr bwMode="auto">
            <a:xfrm>
              <a:off x="-1" y="2438610"/>
              <a:ext cx="2894974" cy="2153316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1224140" y="3886278"/>
              <a:ext cx="3276878" cy="2971722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876334" y="3993581"/>
              <a:ext cx="1720276" cy="2864419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11" name="Freeform 46"/>
          <p:cNvSpPr>
            <a:spLocks/>
          </p:cNvSpPr>
          <p:nvPr userDrawn="1"/>
        </p:nvSpPr>
        <p:spPr bwMode="auto">
          <a:xfrm>
            <a:off x="7543800" y="0"/>
            <a:ext cx="1600200" cy="2209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Freeform 47"/>
          <p:cNvSpPr>
            <a:spLocks/>
          </p:cNvSpPr>
          <p:nvPr userDrawn="1"/>
        </p:nvSpPr>
        <p:spPr bwMode="auto">
          <a:xfrm>
            <a:off x="3733800" y="5715000"/>
            <a:ext cx="5029200" cy="7620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116449"/>
            <a:ext cx="6858000" cy="707886"/>
          </a:xfrm>
        </p:spPr>
        <p:txBody>
          <a:bodyPr>
            <a:spAutoFit/>
          </a:bodyPr>
          <a:lstStyle>
            <a:lvl1pPr algn="r">
              <a:defRPr sz="4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900535"/>
            <a:ext cx="6858000" cy="461665"/>
          </a:xfrm>
        </p:spPr>
        <p:txBody>
          <a:bodyPr>
            <a:spAutoFit/>
          </a:bodyPr>
          <a:lstStyle>
            <a:lvl1pPr marL="0" indent="0" algn="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4A2EB-72EE-46C3-B963-E2FD82C533DC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4D986-27C8-4965-83DF-F9749F07BD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EDC20-F4FC-4DDA-9577-BB0155708A08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48C84-DCE9-4CF1-850A-9ADD17B4B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1562A-2E89-47B0-8890-5B0DB517A4E6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D8021-38AE-424C-BC26-69ECC4F49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FC9F9-998D-4307-9A9A-677D35C6A3E6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AD67A-8F6D-4373-A768-CCEE6BBE7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94491-CB80-42F5-960A-FFAFE6D559E6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706B0-938B-4950-B5E7-F3F2647FF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6DA81-A82E-4983-8D65-3DD952C0EBDE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99D15-6764-49B2-ADC5-F9309C5D5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9A68B-4B3B-4F64-B596-2D4C3203320C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5B701-E6B9-41BA-A6E7-72C319E54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3764D-B59A-4AC9-9E8C-09F80E6462B6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3E53E-0B59-4EC8-9598-38D4AE7E5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B386B-E2F1-4D1C-8ADC-8F5D874BFF02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87334-8696-4701-B255-95BFE404F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1350A-58F9-4A4A-B481-616FBF664A8F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A40B7-92A5-4A8B-81CA-3AE8DC5D1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3F026-3ADB-418A-BE38-194774E3211F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1CFF2-22BD-4F05-B874-DD3DFE2EB2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498D5FC-DDFA-46B2-B469-8EA9E165DA09}" type="datetimeFigureOut">
              <a:rPr lang="en-US"/>
              <a:pPr>
                <a:defRPr/>
              </a:pPr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grpSp>
        <p:nvGrpSpPr>
          <p:cNvPr id="10244" name="Group 3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1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9144001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7543801" y="0"/>
              <a:ext cx="1600200" cy="2209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0"/>
                </a:cxn>
                <a:cxn ang="0">
                  <a:pos x="1432" y="3492"/>
                </a:cxn>
                <a:cxn ang="0">
                  <a:pos x="1419" y="3252"/>
                </a:cxn>
                <a:cxn ang="0">
                  <a:pos x="1406" y="3024"/>
                </a:cxn>
                <a:cxn ang="0">
                  <a:pos x="1393" y="2807"/>
                </a:cxn>
                <a:cxn ang="0">
                  <a:pos x="1379" y="2601"/>
                </a:cxn>
                <a:cxn ang="0">
                  <a:pos x="1364" y="2407"/>
                </a:cxn>
                <a:cxn ang="0">
                  <a:pos x="1348" y="2222"/>
                </a:cxn>
                <a:cxn ang="0">
                  <a:pos x="1330" y="2047"/>
                </a:cxn>
                <a:cxn ang="0">
                  <a:pos x="1311" y="1881"/>
                </a:cxn>
                <a:cxn ang="0">
                  <a:pos x="1291" y="1726"/>
                </a:cxn>
                <a:cxn ang="0">
                  <a:pos x="1268" y="1580"/>
                </a:cxn>
                <a:cxn ang="0">
                  <a:pos x="1245" y="1442"/>
                </a:cxn>
                <a:cxn ang="0">
                  <a:pos x="1218" y="1313"/>
                </a:cxn>
                <a:cxn ang="0">
                  <a:pos x="1190" y="1192"/>
                </a:cxn>
                <a:cxn ang="0">
                  <a:pos x="1158" y="1078"/>
                </a:cxn>
                <a:cxn ang="0">
                  <a:pos x="1125" y="973"/>
                </a:cxn>
                <a:cxn ang="0">
                  <a:pos x="1089" y="873"/>
                </a:cxn>
                <a:cxn ang="0">
                  <a:pos x="1049" y="781"/>
                </a:cxn>
                <a:cxn ang="0">
                  <a:pos x="1007" y="696"/>
                </a:cxn>
                <a:cxn ang="0">
                  <a:pos x="962" y="617"/>
                </a:cxn>
                <a:cxn ang="0">
                  <a:pos x="913" y="544"/>
                </a:cxn>
                <a:cxn ang="0">
                  <a:pos x="860" y="475"/>
                </a:cxn>
                <a:cxn ang="0">
                  <a:pos x="804" y="413"/>
                </a:cxn>
                <a:cxn ang="0">
                  <a:pos x="744" y="354"/>
                </a:cxn>
                <a:cxn ang="0">
                  <a:pos x="680" y="301"/>
                </a:cxn>
                <a:cxn ang="0">
                  <a:pos x="611" y="252"/>
                </a:cxn>
                <a:cxn ang="0">
                  <a:pos x="539" y="206"/>
                </a:cxn>
                <a:cxn ang="0">
                  <a:pos x="461" y="165"/>
                </a:cxn>
                <a:cxn ang="0">
                  <a:pos x="379" y="128"/>
                </a:cxn>
                <a:cxn ang="0">
                  <a:pos x="292" y="92"/>
                </a:cxn>
                <a:cxn ang="0">
                  <a:pos x="200" y="59"/>
                </a:cxn>
                <a:cxn ang="0">
                  <a:pos x="103" y="28"/>
                </a:cxn>
                <a:cxn ang="0">
                  <a:pos x="0" y="0"/>
                </a:cxn>
              </a:cxnLst>
              <a:rect l="0" t="0" r="r" b="b"/>
              <a:pathLst>
                <a:path w="1432" h="3492">
                  <a:moveTo>
                    <a:pt x="0" y="0"/>
                  </a:moveTo>
                  <a:lnTo>
                    <a:pt x="1432" y="0"/>
                  </a:lnTo>
                  <a:lnTo>
                    <a:pt x="1432" y="3492"/>
                  </a:lnTo>
                  <a:lnTo>
                    <a:pt x="1419" y="3252"/>
                  </a:lnTo>
                  <a:lnTo>
                    <a:pt x="1406" y="3024"/>
                  </a:lnTo>
                  <a:lnTo>
                    <a:pt x="1393" y="2807"/>
                  </a:lnTo>
                  <a:lnTo>
                    <a:pt x="1379" y="2601"/>
                  </a:lnTo>
                  <a:lnTo>
                    <a:pt x="1364" y="2407"/>
                  </a:lnTo>
                  <a:lnTo>
                    <a:pt x="1348" y="2222"/>
                  </a:lnTo>
                  <a:lnTo>
                    <a:pt x="1330" y="2047"/>
                  </a:lnTo>
                  <a:lnTo>
                    <a:pt x="1311" y="1881"/>
                  </a:lnTo>
                  <a:lnTo>
                    <a:pt x="1291" y="1726"/>
                  </a:lnTo>
                  <a:lnTo>
                    <a:pt x="1268" y="1580"/>
                  </a:lnTo>
                  <a:lnTo>
                    <a:pt x="1245" y="1442"/>
                  </a:lnTo>
                  <a:lnTo>
                    <a:pt x="1218" y="1313"/>
                  </a:lnTo>
                  <a:lnTo>
                    <a:pt x="1190" y="1192"/>
                  </a:lnTo>
                  <a:lnTo>
                    <a:pt x="1158" y="1078"/>
                  </a:lnTo>
                  <a:lnTo>
                    <a:pt x="1125" y="973"/>
                  </a:lnTo>
                  <a:lnTo>
                    <a:pt x="1089" y="873"/>
                  </a:lnTo>
                  <a:lnTo>
                    <a:pt x="1049" y="781"/>
                  </a:lnTo>
                  <a:lnTo>
                    <a:pt x="1007" y="696"/>
                  </a:lnTo>
                  <a:lnTo>
                    <a:pt x="962" y="617"/>
                  </a:lnTo>
                  <a:lnTo>
                    <a:pt x="913" y="544"/>
                  </a:lnTo>
                  <a:lnTo>
                    <a:pt x="860" y="475"/>
                  </a:lnTo>
                  <a:lnTo>
                    <a:pt x="804" y="413"/>
                  </a:lnTo>
                  <a:lnTo>
                    <a:pt x="744" y="354"/>
                  </a:lnTo>
                  <a:lnTo>
                    <a:pt x="680" y="301"/>
                  </a:lnTo>
                  <a:lnTo>
                    <a:pt x="611" y="252"/>
                  </a:lnTo>
                  <a:lnTo>
                    <a:pt x="539" y="206"/>
                  </a:lnTo>
                  <a:lnTo>
                    <a:pt x="461" y="165"/>
                  </a:lnTo>
                  <a:lnTo>
                    <a:pt x="379" y="128"/>
                  </a:lnTo>
                  <a:lnTo>
                    <a:pt x="292" y="92"/>
                  </a:lnTo>
                  <a:lnTo>
                    <a:pt x="200" y="59"/>
                  </a:lnTo>
                  <a:lnTo>
                    <a:pt x="10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3733800" y="5715000"/>
              <a:ext cx="5029201" cy="762000"/>
            </a:xfrm>
            <a:custGeom>
              <a:avLst/>
              <a:gdLst/>
              <a:ahLst/>
              <a:cxnLst>
                <a:cxn ang="0">
                  <a:pos x="17264" y="180"/>
                </a:cxn>
                <a:cxn ang="0">
                  <a:pos x="16706" y="689"/>
                </a:cxn>
                <a:cxn ang="0">
                  <a:pos x="15959" y="1141"/>
                </a:cxn>
                <a:cxn ang="0">
                  <a:pos x="15050" y="1535"/>
                </a:cxn>
                <a:cxn ang="0">
                  <a:pos x="14003" y="1871"/>
                </a:cxn>
                <a:cxn ang="0">
                  <a:pos x="12844" y="2151"/>
                </a:cxn>
                <a:cxn ang="0">
                  <a:pos x="11599" y="2374"/>
                </a:cxn>
                <a:cxn ang="0">
                  <a:pos x="10294" y="2540"/>
                </a:cxn>
                <a:cxn ang="0">
                  <a:pos x="8951" y="2649"/>
                </a:cxn>
                <a:cxn ang="0">
                  <a:pos x="7599" y="2704"/>
                </a:cxn>
                <a:cxn ang="0">
                  <a:pos x="6264" y="2702"/>
                </a:cxn>
                <a:cxn ang="0">
                  <a:pos x="4968" y="2645"/>
                </a:cxn>
                <a:cxn ang="0">
                  <a:pos x="3740" y="2534"/>
                </a:cxn>
                <a:cxn ang="0">
                  <a:pos x="2603" y="2367"/>
                </a:cxn>
                <a:cxn ang="0">
                  <a:pos x="1584" y="2147"/>
                </a:cxn>
                <a:cxn ang="0">
                  <a:pos x="708" y="1871"/>
                </a:cxn>
                <a:cxn ang="0">
                  <a:pos x="0" y="1543"/>
                </a:cxn>
                <a:cxn ang="0">
                  <a:pos x="341" y="1635"/>
                </a:cxn>
                <a:cxn ang="0">
                  <a:pos x="1155" y="1920"/>
                </a:cxn>
                <a:cxn ang="0">
                  <a:pos x="2121" y="2151"/>
                </a:cxn>
                <a:cxn ang="0">
                  <a:pos x="3215" y="2331"/>
                </a:cxn>
                <a:cxn ang="0">
                  <a:pos x="4413" y="2457"/>
                </a:cxn>
                <a:cxn ang="0">
                  <a:pos x="5686" y="2531"/>
                </a:cxn>
                <a:cxn ang="0">
                  <a:pos x="7011" y="2550"/>
                </a:cxn>
                <a:cxn ang="0">
                  <a:pos x="8361" y="2515"/>
                </a:cxn>
                <a:cxn ang="0">
                  <a:pos x="9712" y="2426"/>
                </a:cxn>
                <a:cxn ang="0">
                  <a:pos x="11037" y="2283"/>
                </a:cxn>
                <a:cxn ang="0">
                  <a:pos x="12311" y="2084"/>
                </a:cxn>
                <a:cxn ang="0">
                  <a:pos x="13509" y="1831"/>
                </a:cxn>
                <a:cxn ang="0">
                  <a:pos x="14604" y="1522"/>
                </a:cxn>
                <a:cxn ang="0">
                  <a:pos x="15571" y="1158"/>
                </a:cxn>
                <a:cxn ang="0">
                  <a:pos x="16386" y="737"/>
                </a:cxn>
                <a:cxn ang="0">
                  <a:pos x="17021" y="260"/>
                </a:cxn>
              </a:cxnLst>
              <a:rect l="0" t="0" r="r" b="b"/>
              <a:pathLst>
                <a:path w="17264" h="2710">
                  <a:moveTo>
                    <a:pt x="17264" y="0"/>
                  </a:moveTo>
                  <a:lnTo>
                    <a:pt x="17264" y="180"/>
                  </a:lnTo>
                  <a:lnTo>
                    <a:pt x="17010" y="442"/>
                  </a:lnTo>
                  <a:lnTo>
                    <a:pt x="16706" y="689"/>
                  </a:lnTo>
                  <a:lnTo>
                    <a:pt x="16354" y="923"/>
                  </a:lnTo>
                  <a:lnTo>
                    <a:pt x="15959" y="1141"/>
                  </a:lnTo>
                  <a:lnTo>
                    <a:pt x="15524" y="1345"/>
                  </a:lnTo>
                  <a:lnTo>
                    <a:pt x="15050" y="1535"/>
                  </a:lnTo>
                  <a:lnTo>
                    <a:pt x="14543" y="1710"/>
                  </a:lnTo>
                  <a:lnTo>
                    <a:pt x="14003" y="1871"/>
                  </a:lnTo>
                  <a:lnTo>
                    <a:pt x="13437" y="2018"/>
                  </a:lnTo>
                  <a:lnTo>
                    <a:pt x="12844" y="2151"/>
                  </a:lnTo>
                  <a:lnTo>
                    <a:pt x="12232" y="2269"/>
                  </a:lnTo>
                  <a:lnTo>
                    <a:pt x="11599" y="2374"/>
                  </a:lnTo>
                  <a:lnTo>
                    <a:pt x="10952" y="2464"/>
                  </a:lnTo>
                  <a:lnTo>
                    <a:pt x="10294" y="2540"/>
                  </a:lnTo>
                  <a:lnTo>
                    <a:pt x="9625" y="2602"/>
                  </a:lnTo>
                  <a:lnTo>
                    <a:pt x="8951" y="2649"/>
                  </a:lnTo>
                  <a:lnTo>
                    <a:pt x="8275" y="2684"/>
                  </a:lnTo>
                  <a:lnTo>
                    <a:pt x="7599" y="2704"/>
                  </a:lnTo>
                  <a:lnTo>
                    <a:pt x="6928" y="2710"/>
                  </a:lnTo>
                  <a:lnTo>
                    <a:pt x="6264" y="2702"/>
                  </a:lnTo>
                  <a:lnTo>
                    <a:pt x="5609" y="2681"/>
                  </a:lnTo>
                  <a:lnTo>
                    <a:pt x="4968" y="2645"/>
                  </a:lnTo>
                  <a:lnTo>
                    <a:pt x="4344" y="2597"/>
                  </a:lnTo>
                  <a:lnTo>
                    <a:pt x="3740" y="2534"/>
                  </a:lnTo>
                  <a:lnTo>
                    <a:pt x="3158" y="2457"/>
                  </a:lnTo>
                  <a:lnTo>
                    <a:pt x="2603" y="2367"/>
                  </a:lnTo>
                  <a:lnTo>
                    <a:pt x="2077" y="2264"/>
                  </a:lnTo>
                  <a:lnTo>
                    <a:pt x="1584" y="2147"/>
                  </a:lnTo>
                  <a:lnTo>
                    <a:pt x="1126" y="2016"/>
                  </a:lnTo>
                  <a:lnTo>
                    <a:pt x="708" y="1871"/>
                  </a:lnTo>
                  <a:lnTo>
                    <a:pt x="331" y="1714"/>
                  </a:lnTo>
                  <a:lnTo>
                    <a:pt x="0" y="1543"/>
                  </a:lnTo>
                  <a:lnTo>
                    <a:pt x="0" y="1474"/>
                  </a:lnTo>
                  <a:lnTo>
                    <a:pt x="341" y="1635"/>
                  </a:lnTo>
                  <a:lnTo>
                    <a:pt x="727" y="1784"/>
                  </a:lnTo>
                  <a:lnTo>
                    <a:pt x="1155" y="1920"/>
                  </a:lnTo>
                  <a:lnTo>
                    <a:pt x="1621" y="2042"/>
                  </a:lnTo>
                  <a:lnTo>
                    <a:pt x="2121" y="2151"/>
                  </a:lnTo>
                  <a:lnTo>
                    <a:pt x="2654" y="2249"/>
                  </a:lnTo>
                  <a:lnTo>
                    <a:pt x="3215" y="2331"/>
                  </a:lnTo>
                  <a:lnTo>
                    <a:pt x="3803" y="2401"/>
                  </a:lnTo>
                  <a:lnTo>
                    <a:pt x="4413" y="2457"/>
                  </a:lnTo>
                  <a:lnTo>
                    <a:pt x="5041" y="2500"/>
                  </a:lnTo>
                  <a:lnTo>
                    <a:pt x="5686" y="2531"/>
                  </a:lnTo>
                  <a:lnTo>
                    <a:pt x="6343" y="2547"/>
                  </a:lnTo>
                  <a:lnTo>
                    <a:pt x="7011" y="2550"/>
                  </a:lnTo>
                  <a:lnTo>
                    <a:pt x="7685" y="2539"/>
                  </a:lnTo>
                  <a:lnTo>
                    <a:pt x="8361" y="2515"/>
                  </a:lnTo>
                  <a:lnTo>
                    <a:pt x="9039" y="2478"/>
                  </a:lnTo>
                  <a:lnTo>
                    <a:pt x="9712" y="2426"/>
                  </a:lnTo>
                  <a:lnTo>
                    <a:pt x="10379" y="2361"/>
                  </a:lnTo>
                  <a:lnTo>
                    <a:pt x="11037" y="2283"/>
                  </a:lnTo>
                  <a:lnTo>
                    <a:pt x="11682" y="2190"/>
                  </a:lnTo>
                  <a:lnTo>
                    <a:pt x="12311" y="2084"/>
                  </a:lnTo>
                  <a:lnTo>
                    <a:pt x="12921" y="1964"/>
                  </a:lnTo>
                  <a:lnTo>
                    <a:pt x="13509" y="1831"/>
                  </a:lnTo>
                  <a:lnTo>
                    <a:pt x="14070" y="1683"/>
                  </a:lnTo>
                  <a:lnTo>
                    <a:pt x="14604" y="1522"/>
                  </a:lnTo>
                  <a:lnTo>
                    <a:pt x="15105" y="1347"/>
                  </a:lnTo>
                  <a:lnTo>
                    <a:pt x="15571" y="1158"/>
                  </a:lnTo>
                  <a:lnTo>
                    <a:pt x="15999" y="954"/>
                  </a:lnTo>
                  <a:lnTo>
                    <a:pt x="16386" y="737"/>
                  </a:lnTo>
                  <a:lnTo>
                    <a:pt x="16728" y="506"/>
                  </a:lnTo>
                  <a:lnTo>
                    <a:pt x="17021" y="260"/>
                  </a:lnTo>
                  <a:lnTo>
                    <a:pt x="1726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accent2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4C782E-DECC-419E-A782-B51B0C10E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248" name="Group 11"/>
          <p:cNvGrpSpPr>
            <a:grpSpLocks/>
          </p:cNvGrpSpPr>
          <p:nvPr/>
        </p:nvGrpSpPr>
        <p:grpSpPr bwMode="auto">
          <a:xfrm>
            <a:off x="0" y="2854325"/>
            <a:ext cx="3581400" cy="4003675"/>
            <a:chOff x="0" y="2533588"/>
            <a:chExt cx="8022336" cy="8966516"/>
          </a:xfrm>
        </p:grpSpPr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0" y="2533588"/>
              <a:ext cx="4128517" cy="25136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8"/>
                </a:cxn>
                <a:cxn ang="0">
                  <a:pos x="246" y="40"/>
                </a:cxn>
                <a:cxn ang="0">
                  <a:pos x="365" y="64"/>
                </a:cxn>
                <a:cxn ang="0">
                  <a:pos x="596" y="127"/>
                </a:cxn>
                <a:cxn ang="0">
                  <a:pos x="815" y="200"/>
                </a:cxn>
                <a:cxn ang="0">
                  <a:pos x="1025" y="286"/>
                </a:cxn>
                <a:cxn ang="0">
                  <a:pos x="1223" y="380"/>
                </a:cxn>
                <a:cxn ang="0">
                  <a:pos x="1411" y="482"/>
                </a:cxn>
                <a:cxn ang="0">
                  <a:pos x="1588" y="591"/>
                </a:cxn>
                <a:cxn ang="0">
                  <a:pos x="1753" y="707"/>
                </a:cxn>
                <a:cxn ang="0">
                  <a:pos x="1907" y="824"/>
                </a:cxn>
                <a:cxn ang="0">
                  <a:pos x="2047" y="946"/>
                </a:cxn>
                <a:cxn ang="0">
                  <a:pos x="2177" y="1066"/>
                </a:cxn>
                <a:cxn ang="0">
                  <a:pos x="2293" y="1189"/>
                </a:cxn>
                <a:cxn ang="0">
                  <a:pos x="2397" y="1308"/>
                </a:cxn>
                <a:cxn ang="0">
                  <a:pos x="2488" y="1423"/>
                </a:cxn>
                <a:cxn ang="0">
                  <a:pos x="2565" y="1534"/>
                </a:cxn>
                <a:cxn ang="0">
                  <a:pos x="2600" y="1587"/>
                </a:cxn>
                <a:cxn ang="0">
                  <a:pos x="2535" y="1522"/>
                </a:cxn>
                <a:cxn ang="0">
                  <a:pos x="2455" y="1451"/>
                </a:cxn>
                <a:cxn ang="0">
                  <a:pos x="2359" y="1375"/>
                </a:cxn>
                <a:cxn ang="0">
                  <a:pos x="2247" y="1294"/>
                </a:cxn>
                <a:cxn ang="0">
                  <a:pos x="2119" y="1215"/>
                </a:cxn>
                <a:cxn ang="0">
                  <a:pos x="1981" y="1134"/>
                </a:cxn>
                <a:cxn ang="0">
                  <a:pos x="1827" y="1058"/>
                </a:cxn>
                <a:cxn ang="0">
                  <a:pos x="1662" y="986"/>
                </a:cxn>
                <a:cxn ang="0">
                  <a:pos x="1486" y="921"/>
                </a:cxn>
                <a:cxn ang="0">
                  <a:pos x="1299" y="865"/>
                </a:cxn>
                <a:cxn ang="0">
                  <a:pos x="1103" y="819"/>
                </a:cxn>
                <a:cxn ang="0">
                  <a:pos x="896" y="787"/>
                </a:cxn>
                <a:cxn ang="0">
                  <a:pos x="791" y="776"/>
                </a:cxn>
                <a:cxn ang="0">
                  <a:pos x="683" y="769"/>
                </a:cxn>
                <a:cxn ang="0">
                  <a:pos x="573" y="768"/>
                </a:cxn>
                <a:cxn ang="0">
                  <a:pos x="462" y="769"/>
                </a:cxn>
                <a:cxn ang="0">
                  <a:pos x="348" y="776"/>
                </a:cxn>
                <a:cxn ang="0">
                  <a:pos x="234" y="787"/>
                </a:cxn>
                <a:cxn ang="0">
                  <a:pos x="117" y="806"/>
                </a:cxn>
                <a:cxn ang="0">
                  <a:pos x="0" y="827"/>
                </a:cxn>
                <a:cxn ang="0">
                  <a:pos x="0" y="0"/>
                </a:cxn>
              </a:cxnLst>
              <a:rect l="0" t="0" r="r" b="b"/>
              <a:pathLst>
                <a:path w="2600" h="1587">
                  <a:moveTo>
                    <a:pt x="0" y="0"/>
                  </a:moveTo>
                  <a:lnTo>
                    <a:pt x="0" y="0"/>
                  </a:lnTo>
                  <a:lnTo>
                    <a:pt x="63" y="8"/>
                  </a:lnTo>
                  <a:lnTo>
                    <a:pt x="124" y="18"/>
                  </a:lnTo>
                  <a:lnTo>
                    <a:pt x="185" y="28"/>
                  </a:lnTo>
                  <a:lnTo>
                    <a:pt x="246" y="40"/>
                  </a:lnTo>
                  <a:lnTo>
                    <a:pt x="305" y="53"/>
                  </a:lnTo>
                  <a:lnTo>
                    <a:pt x="365" y="64"/>
                  </a:lnTo>
                  <a:lnTo>
                    <a:pt x="480" y="94"/>
                  </a:lnTo>
                  <a:lnTo>
                    <a:pt x="596" y="127"/>
                  </a:lnTo>
                  <a:lnTo>
                    <a:pt x="706" y="162"/>
                  </a:lnTo>
                  <a:lnTo>
                    <a:pt x="815" y="200"/>
                  </a:lnTo>
                  <a:lnTo>
                    <a:pt x="921" y="241"/>
                  </a:lnTo>
                  <a:lnTo>
                    <a:pt x="1025" y="286"/>
                  </a:lnTo>
                  <a:lnTo>
                    <a:pt x="1126" y="330"/>
                  </a:lnTo>
                  <a:lnTo>
                    <a:pt x="1223" y="380"/>
                  </a:lnTo>
                  <a:lnTo>
                    <a:pt x="1319" y="429"/>
                  </a:lnTo>
                  <a:lnTo>
                    <a:pt x="1411" y="482"/>
                  </a:lnTo>
                  <a:lnTo>
                    <a:pt x="1502" y="537"/>
                  </a:lnTo>
                  <a:lnTo>
                    <a:pt x="1588" y="591"/>
                  </a:lnTo>
                  <a:lnTo>
                    <a:pt x="1672" y="649"/>
                  </a:lnTo>
                  <a:lnTo>
                    <a:pt x="1753" y="707"/>
                  </a:lnTo>
                  <a:lnTo>
                    <a:pt x="1831" y="764"/>
                  </a:lnTo>
                  <a:lnTo>
                    <a:pt x="1907" y="824"/>
                  </a:lnTo>
                  <a:lnTo>
                    <a:pt x="1979" y="885"/>
                  </a:lnTo>
                  <a:lnTo>
                    <a:pt x="2047" y="946"/>
                  </a:lnTo>
                  <a:lnTo>
                    <a:pt x="2113" y="1005"/>
                  </a:lnTo>
                  <a:lnTo>
                    <a:pt x="2177" y="1066"/>
                  </a:lnTo>
                  <a:lnTo>
                    <a:pt x="2237" y="1128"/>
                  </a:lnTo>
                  <a:lnTo>
                    <a:pt x="2293" y="1189"/>
                  </a:lnTo>
                  <a:lnTo>
                    <a:pt x="2347" y="1248"/>
                  </a:lnTo>
                  <a:lnTo>
                    <a:pt x="2397" y="1308"/>
                  </a:lnTo>
                  <a:lnTo>
                    <a:pt x="2445" y="1365"/>
                  </a:lnTo>
                  <a:lnTo>
                    <a:pt x="2488" y="1423"/>
                  </a:lnTo>
                  <a:lnTo>
                    <a:pt x="2529" y="1479"/>
                  </a:lnTo>
                  <a:lnTo>
                    <a:pt x="2565" y="1534"/>
                  </a:lnTo>
                  <a:lnTo>
                    <a:pt x="2600" y="1587"/>
                  </a:lnTo>
                  <a:lnTo>
                    <a:pt x="2600" y="1587"/>
                  </a:lnTo>
                  <a:lnTo>
                    <a:pt x="2570" y="1555"/>
                  </a:lnTo>
                  <a:lnTo>
                    <a:pt x="2535" y="1522"/>
                  </a:lnTo>
                  <a:lnTo>
                    <a:pt x="2497" y="1487"/>
                  </a:lnTo>
                  <a:lnTo>
                    <a:pt x="2455" y="1451"/>
                  </a:lnTo>
                  <a:lnTo>
                    <a:pt x="2408" y="1413"/>
                  </a:lnTo>
                  <a:lnTo>
                    <a:pt x="2359" y="1375"/>
                  </a:lnTo>
                  <a:lnTo>
                    <a:pt x="2304" y="1336"/>
                  </a:lnTo>
                  <a:lnTo>
                    <a:pt x="2247" y="1294"/>
                  </a:lnTo>
                  <a:lnTo>
                    <a:pt x="2185" y="1255"/>
                  </a:lnTo>
                  <a:lnTo>
                    <a:pt x="2119" y="1215"/>
                  </a:lnTo>
                  <a:lnTo>
                    <a:pt x="2052" y="1174"/>
                  </a:lnTo>
                  <a:lnTo>
                    <a:pt x="1981" y="1134"/>
                  </a:lnTo>
                  <a:lnTo>
                    <a:pt x="1905" y="1096"/>
                  </a:lnTo>
                  <a:lnTo>
                    <a:pt x="1827" y="1058"/>
                  </a:lnTo>
                  <a:lnTo>
                    <a:pt x="1746" y="1020"/>
                  </a:lnTo>
                  <a:lnTo>
                    <a:pt x="1662" y="986"/>
                  </a:lnTo>
                  <a:lnTo>
                    <a:pt x="1576" y="953"/>
                  </a:lnTo>
                  <a:lnTo>
                    <a:pt x="1486" y="921"/>
                  </a:lnTo>
                  <a:lnTo>
                    <a:pt x="1393" y="891"/>
                  </a:lnTo>
                  <a:lnTo>
                    <a:pt x="1299" y="865"/>
                  </a:lnTo>
                  <a:lnTo>
                    <a:pt x="1202" y="840"/>
                  </a:lnTo>
                  <a:lnTo>
                    <a:pt x="1103" y="819"/>
                  </a:lnTo>
                  <a:lnTo>
                    <a:pt x="1000" y="801"/>
                  </a:lnTo>
                  <a:lnTo>
                    <a:pt x="896" y="787"/>
                  </a:lnTo>
                  <a:lnTo>
                    <a:pt x="843" y="781"/>
                  </a:lnTo>
                  <a:lnTo>
                    <a:pt x="791" y="776"/>
                  </a:lnTo>
                  <a:lnTo>
                    <a:pt x="738" y="773"/>
                  </a:lnTo>
                  <a:lnTo>
                    <a:pt x="683" y="769"/>
                  </a:lnTo>
                  <a:lnTo>
                    <a:pt x="629" y="768"/>
                  </a:lnTo>
                  <a:lnTo>
                    <a:pt x="573" y="768"/>
                  </a:lnTo>
                  <a:lnTo>
                    <a:pt x="518" y="768"/>
                  </a:lnTo>
                  <a:lnTo>
                    <a:pt x="462" y="769"/>
                  </a:lnTo>
                  <a:lnTo>
                    <a:pt x="406" y="773"/>
                  </a:lnTo>
                  <a:lnTo>
                    <a:pt x="348" y="776"/>
                  </a:lnTo>
                  <a:lnTo>
                    <a:pt x="292" y="781"/>
                  </a:lnTo>
                  <a:lnTo>
                    <a:pt x="234" y="787"/>
                  </a:lnTo>
                  <a:lnTo>
                    <a:pt x="177" y="796"/>
                  </a:lnTo>
                  <a:lnTo>
                    <a:pt x="117" y="806"/>
                  </a:lnTo>
                  <a:lnTo>
                    <a:pt x="59" y="816"/>
                  </a:lnTo>
                  <a:lnTo>
                    <a:pt x="0" y="8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0" y="4979648"/>
              <a:ext cx="3182621" cy="6520456"/>
            </a:xfrm>
            <a:custGeom>
              <a:avLst/>
              <a:gdLst/>
              <a:ahLst/>
              <a:cxnLst>
                <a:cxn ang="0">
                  <a:pos x="0" y="776"/>
                </a:cxn>
                <a:cxn ang="0">
                  <a:pos x="0" y="776"/>
                </a:cxn>
                <a:cxn ang="0">
                  <a:pos x="38" y="703"/>
                </a:cxn>
                <a:cxn ang="0">
                  <a:pos x="78" y="634"/>
                </a:cxn>
                <a:cxn ang="0">
                  <a:pos x="119" y="566"/>
                </a:cxn>
                <a:cxn ang="0">
                  <a:pos x="162" y="502"/>
                </a:cxn>
                <a:cxn ang="0">
                  <a:pos x="208" y="441"/>
                </a:cxn>
                <a:cxn ang="0">
                  <a:pos x="256" y="381"/>
                </a:cxn>
                <a:cxn ang="0">
                  <a:pos x="305" y="327"/>
                </a:cxn>
                <a:cxn ang="0">
                  <a:pos x="330" y="300"/>
                </a:cxn>
                <a:cxn ang="0">
                  <a:pos x="357" y="274"/>
                </a:cxn>
                <a:cxn ang="0">
                  <a:pos x="385" y="249"/>
                </a:cxn>
                <a:cxn ang="0">
                  <a:pos x="411" y="226"/>
                </a:cxn>
                <a:cxn ang="0">
                  <a:pos x="439" y="203"/>
                </a:cxn>
                <a:cxn ang="0">
                  <a:pos x="469" y="182"/>
                </a:cxn>
                <a:cxn ang="0">
                  <a:pos x="497" y="160"/>
                </a:cxn>
                <a:cxn ang="0">
                  <a:pos x="527" y="140"/>
                </a:cxn>
                <a:cxn ang="0">
                  <a:pos x="558" y="122"/>
                </a:cxn>
                <a:cxn ang="0">
                  <a:pos x="588" y="104"/>
                </a:cxn>
                <a:cxn ang="0">
                  <a:pos x="619" y="87"/>
                </a:cxn>
                <a:cxn ang="0">
                  <a:pos x="652" y="71"/>
                </a:cxn>
                <a:cxn ang="0">
                  <a:pos x="685" y="56"/>
                </a:cxn>
                <a:cxn ang="0">
                  <a:pos x="718" y="43"/>
                </a:cxn>
                <a:cxn ang="0">
                  <a:pos x="751" y="31"/>
                </a:cxn>
                <a:cxn ang="0">
                  <a:pos x="786" y="20"/>
                </a:cxn>
                <a:cxn ang="0">
                  <a:pos x="822" y="10"/>
                </a:cxn>
                <a:cxn ang="0">
                  <a:pos x="857" y="0"/>
                </a:cxn>
                <a:cxn ang="0">
                  <a:pos x="857" y="0"/>
                </a:cxn>
                <a:cxn ang="0">
                  <a:pos x="806" y="46"/>
                </a:cxn>
                <a:cxn ang="0">
                  <a:pos x="754" y="94"/>
                </a:cxn>
                <a:cxn ang="0">
                  <a:pos x="706" y="144"/>
                </a:cxn>
                <a:cxn ang="0">
                  <a:pos x="660" y="196"/>
                </a:cxn>
                <a:cxn ang="0">
                  <a:pos x="617" y="249"/>
                </a:cxn>
                <a:cxn ang="0">
                  <a:pos x="576" y="304"/>
                </a:cxn>
                <a:cxn ang="0">
                  <a:pos x="536" y="362"/>
                </a:cxn>
                <a:cxn ang="0">
                  <a:pos x="498" y="419"/>
                </a:cxn>
                <a:cxn ang="0">
                  <a:pos x="462" y="479"/>
                </a:cxn>
                <a:cxn ang="0">
                  <a:pos x="429" y="538"/>
                </a:cxn>
                <a:cxn ang="0">
                  <a:pos x="398" y="601"/>
                </a:cxn>
                <a:cxn ang="0">
                  <a:pos x="368" y="664"/>
                </a:cxn>
                <a:cxn ang="0">
                  <a:pos x="340" y="728"/>
                </a:cxn>
                <a:cxn ang="0">
                  <a:pos x="315" y="792"/>
                </a:cxn>
                <a:cxn ang="0">
                  <a:pos x="291" y="858"/>
                </a:cxn>
                <a:cxn ang="0">
                  <a:pos x="269" y="925"/>
                </a:cxn>
                <a:cxn ang="0">
                  <a:pos x="249" y="992"/>
                </a:cxn>
                <a:cxn ang="0">
                  <a:pos x="229" y="1060"/>
                </a:cxn>
                <a:cxn ang="0">
                  <a:pos x="213" y="1128"/>
                </a:cxn>
                <a:cxn ang="0">
                  <a:pos x="198" y="1197"/>
                </a:cxn>
                <a:cxn ang="0">
                  <a:pos x="185" y="1266"/>
                </a:cxn>
                <a:cxn ang="0">
                  <a:pos x="173" y="1336"/>
                </a:cxn>
                <a:cxn ang="0">
                  <a:pos x="162" y="1405"/>
                </a:cxn>
                <a:cxn ang="0">
                  <a:pos x="154" y="1474"/>
                </a:cxn>
                <a:cxn ang="0">
                  <a:pos x="147" y="1544"/>
                </a:cxn>
                <a:cxn ang="0">
                  <a:pos x="140" y="1613"/>
                </a:cxn>
                <a:cxn ang="0">
                  <a:pos x="137" y="1682"/>
                </a:cxn>
                <a:cxn ang="0">
                  <a:pos x="134" y="1752"/>
                </a:cxn>
                <a:cxn ang="0">
                  <a:pos x="132" y="1821"/>
                </a:cxn>
                <a:cxn ang="0">
                  <a:pos x="132" y="1889"/>
                </a:cxn>
                <a:cxn ang="0">
                  <a:pos x="134" y="1956"/>
                </a:cxn>
                <a:cxn ang="0">
                  <a:pos x="135" y="2024"/>
                </a:cxn>
                <a:cxn ang="0">
                  <a:pos x="0" y="2024"/>
                </a:cxn>
                <a:cxn ang="0">
                  <a:pos x="0" y="776"/>
                </a:cxn>
                <a:cxn ang="0">
                  <a:pos x="0" y="776"/>
                </a:cxn>
              </a:cxnLst>
              <a:rect l="0" t="0" r="r" b="b"/>
              <a:pathLst>
                <a:path w="857" h="2024">
                  <a:moveTo>
                    <a:pt x="0" y="776"/>
                  </a:moveTo>
                  <a:lnTo>
                    <a:pt x="0" y="776"/>
                  </a:lnTo>
                  <a:lnTo>
                    <a:pt x="38" y="703"/>
                  </a:lnTo>
                  <a:lnTo>
                    <a:pt x="78" y="634"/>
                  </a:lnTo>
                  <a:lnTo>
                    <a:pt x="119" y="566"/>
                  </a:lnTo>
                  <a:lnTo>
                    <a:pt x="162" y="502"/>
                  </a:lnTo>
                  <a:lnTo>
                    <a:pt x="208" y="441"/>
                  </a:lnTo>
                  <a:lnTo>
                    <a:pt x="256" y="381"/>
                  </a:lnTo>
                  <a:lnTo>
                    <a:pt x="305" y="327"/>
                  </a:lnTo>
                  <a:lnTo>
                    <a:pt x="330" y="300"/>
                  </a:lnTo>
                  <a:lnTo>
                    <a:pt x="357" y="274"/>
                  </a:lnTo>
                  <a:lnTo>
                    <a:pt x="385" y="249"/>
                  </a:lnTo>
                  <a:lnTo>
                    <a:pt x="411" y="226"/>
                  </a:lnTo>
                  <a:lnTo>
                    <a:pt x="439" y="203"/>
                  </a:lnTo>
                  <a:lnTo>
                    <a:pt x="469" y="182"/>
                  </a:lnTo>
                  <a:lnTo>
                    <a:pt x="497" y="160"/>
                  </a:lnTo>
                  <a:lnTo>
                    <a:pt x="527" y="140"/>
                  </a:lnTo>
                  <a:lnTo>
                    <a:pt x="558" y="122"/>
                  </a:lnTo>
                  <a:lnTo>
                    <a:pt x="588" y="104"/>
                  </a:lnTo>
                  <a:lnTo>
                    <a:pt x="619" y="87"/>
                  </a:lnTo>
                  <a:lnTo>
                    <a:pt x="652" y="71"/>
                  </a:lnTo>
                  <a:lnTo>
                    <a:pt x="685" y="56"/>
                  </a:lnTo>
                  <a:lnTo>
                    <a:pt x="718" y="43"/>
                  </a:lnTo>
                  <a:lnTo>
                    <a:pt x="751" y="31"/>
                  </a:lnTo>
                  <a:lnTo>
                    <a:pt x="786" y="20"/>
                  </a:lnTo>
                  <a:lnTo>
                    <a:pt x="822" y="10"/>
                  </a:lnTo>
                  <a:lnTo>
                    <a:pt x="857" y="0"/>
                  </a:lnTo>
                  <a:lnTo>
                    <a:pt x="857" y="0"/>
                  </a:lnTo>
                  <a:lnTo>
                    <a:pt x="806" y="46"/>
                  </a:lnTo>
                  <a:lnTo>
                    <a:pt x="754" y="94"/>
                  </a:lnTo>
                  <a:lnTo>
                    <a:pt x="706" y="144"/>
                  </a:lnTo>
                  <a:lnTo>
                    <a:pt x="660" y="196"/>
                  </a:lnTo>
                  <a:lnTo>
                    <a:pt x="617" y="249"/>
                  </a:lnTo>
                  <a:lnTo>
                    <a:pt x="576" y="304"/>
                  </a:lnTo>
                  <a:lnTo>
                    <a:pt x="536" y="362"/>
                  </a:lnTo>
                  <a:lnTo>
                    <a:pt x="498" y="419"/>
                  </a:lnTo>
                  <a:lnTo>
                    <a:pt x="462" y="479"/>
                  </a:lnTo>
                  <a:lnTo>
                    <a:pt x="429" y="538"/>
                  </a:lnTo>
                  <a:lnTo>
                    <a:pt x="398" y="601"/>
                  </a:lnTo>
                  <a:lnTo>
                    <a:pt x="368" y="664"/>
                  </a:lnTo>
                  <a:lnTo>
                    <a:pt x="340" y="728"/>
                  </a:lnTo>
                  <a:lnTo>
                    <a:pt x="315" y="792"/>
                  </a:lnTo>
                  <a:lnTo>
                    <a:pt x="291" y="858"/>
                  </a:lnTo>
                  <a:lnTo>
                    <a:pt x="269" y="925"/>
                  </a:lnTo>
                  <a:lnTo>
                    <a:pt x="249" y="992"/>
                  </a:lnTo>
                  <a:lnTo>
                    <a:pt x="229" y="1060"/>
                  </a:lnTo>
                  <a:lnTo>
                    <a:pt x="213" y="1128"/>
                  </a:lnTo>
                  <a:lnTo>
                    <a:pt x="198" y="1197"/>
                  </a:lnTo>
                  <a:lnTo>
                    <a:pt x="185" y="1266"/>
                  </a:lnTo>
                  <a:lnTo>
                    <a:pt x="173" y="1336"/>
                  </a:lnTo>
                  <a:lnTo>
                    <a:pt x="162" y="1405"/>
                  </a:lnTo>
                  <a:lnTo>
                    <a:pt x="154" y="1474"/>
                  </a:lnTo>
                  <a:lnTo>
                    <a:pt x="147" y="1544"/>
                  </a:lnTo>
                  <a:lnTo>
                    <a:pt x="140" y="1613"/>
                  </a:lnTo>
                  <a:lnTo>
                    <a:pt x="137" y="1682"/>
                  </a:lnTo>
                  <a:lnTo>
                    <a:pt x="134" y="1752"/>
                  </a:lnTo>
                  <a:lnTo>
                    <a:pt x="132" y="1821"/>
                  </a:lnTo>
                  <a:lnTo>
                    <a:pt x="132" y="1889"/>
                  </a:lnTo>
                  <a:lnTo>
                    <a:pt x="134" y="1956"/>
                  </a:lnTo>
                  <a:lnTo>
                    <a:pt x="135" y="2024"/>
                  </a:lnTo>
                  <a:lnTo>
                    <a:pt x="0" y="2024"/>
                  </a:lnTo>
                  <a:lnTo>
                    <a:pt x="0" y="776"/>
                  </a:lnTo>
                  <a:lnTo>
                    <a:pt x="0" y="77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4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0" y="3372643"/>
              <a:ext cx="2894584" cy="2154524"/>
            </a:xfrm>
            <a:custGeom>
              <a:avLst/>
              <a:gdLst/>
              <a:ahLst/>
              <a:cxnLst>
                <a:cxn ang="0">
                  <a:pos x="0" y="118"/>
                </a:cxn>
                <a:cxn ang="0">
                  <a:pos x="165" y="69"/>
                </a:cxn>
                <a:cxn ang="0">
                  <a:pos x="327" y="33"/>
                </a:cxn>
                <a:cxn ang="0">
                  <a:pos x="487" y="11"/>
                </a:cxn>
                <a:cxn ang="0">
                  <a:pos x="645" y="1"/>
                </a:cxn>
                <a:cxn ang="0">
                  <a:pos x="797" y="1"/>
                </a:cxn>
                <a:cxn ang="0">
                  <a:pos x="946" y="13"/>
                </a:cxn>
                <a:cxn ang="0">
                  <a:pos x="1088" y="33"/>
                </a:cxn>
                <a:cxn ang="0">
                  <a:pos x="1225" y="62"/>
                </a:cxn>
                <a:cxn ang="0">
                  <a:pos x="1352" y="97"/>
                </a:cxn>
                <a:cxn ang="0">
                  <a:pos x="1472" y="138"/>
                </a:cxn>
                <a:cxn ang="0">
                  <a:pos x="1585" y="184"/>
                </a:cxn>
                <a:cxn ang="0">
                  <a:pos x="1685" y="236"/>
                </a:cxn>
                <a:cxn ang="0">
                  <a:pos x="1776" y="288"/>
                </a:cxn>
                <a:cxn ang="0">
                  <a:pos x="1854" y="343"/>
                </a:cxn>
                <a:cxn ang="0">
                  <a:pos x="1921" y="399"/>
                </a:cxn>
                <a:cxn ang="0">
                  <a:pos x="1974" y="455"/>
                </a:cxn>
                <a:cxn ang="0">
                  <a:pos x="1920" y="434"/>
                </a:cxn>
                <a:cxn ang="0">
                  <a:pos x="1804" y="394"/>
                </a:cxn>
                <a:cxn ang="0">
                  <a:pos x="1680" y="361"/>
                </a:cxn>
                <a:cxn ang="0">
                  <a:pos x="1548" y="338"/>
                </a:cxn>
                <a:cxn ang="0">
                  <a:pos x="1413" y="323"/>
                </a:cxn>
                <a:cxn ang="0">
                  <a:pos x="1273" y="321"/>
                </a:cxn>
                <a:cxn ang="0">
                  <a:pos x="1132" y="331"/>
                </a:cxn>
                <a:cxn ang="0">
                  <a:pos x="990" y="356"/>
                </a:cxn>
                <a:cxn ang="0">
                  <a:pos x="919" y="374"/>
                </a:cxn>
                <a:cxn ang="0">
                  <a:pos x="850" y="396"/>
                </a:cxn>
                <a:cxn ang="0">
                  <a:pos x="781" y="424"/>
                </a:cxn>
                <a:cxn ang="0">
                  <a:pos x="711" y="455"/>
                </a:cxn>
                <a:cxn ang="0">
                  <a:pos x="645" y="490"/>
                </a:cxn>
                <a:cxn ang="0">
                  <a:pos x="579" y="531"/>
                </a:cxn>
                <a:cxn ang="0">
                  <a:pos x="515" y="577"/>
                </a:cxn>
                <a:cxn ang="0">
                  <a:pos x="452" y="629"/>
                </a:cxn>
                <a:cxn ang="0">
                  <a:pos x="391" y="685"/>
                </a:cxn>
                <a:cxn ang="0">
                  <a:pos x="333" y="747"/>
                </a:cxn>
                <a:cxn ang="0">
                  <a:pos x="277" y="815"/>
                </a:cxn>
                <a:cxn ang="0">
                  <a:pos x="223" y="889"/>
                </a:cxn>
                <a:cxn ang="0">
                  <a:pos x="172" y="970"/>
                </a:cxn>
                <a:cxn ang="0">
                  <a:pos x="124" y="1056"/>
                </a:cxn>
                <a:cxn ang="0">
                  <a:pos x="79" y="1150"/>
                </a:cxn>
                <a:cxn ang="0">
                  <a:pos x="38" y="1249"/>
                </a:cxn>
                <a:cxn ang="0">
                  <a:pos x="0" y="1357"/>
                </a:cxn>
                <a:cxn ang="0">
                  <a:pos x="0" y="118"/>
                </a:cxn>
              </a:cxnLst>
              <a:rect l="0" t="0" r="r" b="b"/>
              <a:pathLst>
                <a:path w="1974" h="1357">
                  <a:moveTo>
                    <a:pt x="0" y="118"/>
                  </a:moveTo>
                  <a:lnTo>
                    <a:pt x="0" y="118"/>
                  </a:lnTo>
                  <a:lnTo>
                    <a:pt x="83" y="92"/>
                  </a:lnTo>
                  <a:lnTo>
                    <a:pt x="165" y="69"/>
                  </a:lnTo>
                  <a:lnTo>
                    <a:pt x="246" y="49"/>
                  </a:lnTo>
                  <a:lnTo>
                    <a:pt x="327" y="33"/>
                  </a:lnTo>
                  <a:lnTo>
                    <a:pt x="408" y="21"/>
                  </a:lnTo>
                  <a:lnTo>
                    <a:pt x="487" y="11"/>
                  </a:lnTo>
                  <a:lnTo>
                    <a:pt x="566" y="5"/>
                  </a:lnTo>
                  <a:lnTo>
                    <a:pt x="645" y="1"/>
                  </a:lnTo>
                  <a:lnTo>
                    <a:pt x="721" y="0"/>
                  </a:lnTo>
                  <a:lnTo>
                    <a:pt x="797" y="1"/>
                  </a:lnTo>
                  <a:lnTo>
                    <a:pt x="873" y="6"/>
                  </a:lnTo>
                  <a:lnTo>
                    <a:pt x="946" y="13"/>
                  </a:lnTo>
                  <a:lnTo>
                    <a:pt x="1018" y="23"/>
                  </a:lnTo>
                  <a:lnTo>
                    <a:pt x="1088" y="33"/>
                  </a:lnTo>
                  <a:lnTo>
                    <a:pt x="1157" y="47"/>
                  </a:lnTo>
                  <a:lnTo>
                    <a:pt x="1225" y="62"/>
                  </a:lnTo>
                  <a:lnTo>
                    <a:pt x="1289" y="79"/>
                  </a:lnTo>
                  <a:lnTo>
                    <a:pt x="1352" y="97"/>
                  </a:lnTo>
                  <a:lnTo>
                    <a:pt x="1413" y="117"/>
                  </a:lnTo>
                  <a:lnTo>
                    <a:pt x="1472" y="138"/>
                  </a:lnTo>
                  <a:lnTo>
                    <a:pt x="1530" y="161"/>
                  </a:lnTo>
                  <a:lnTo>
                    <a:pt x="1585" y="184"/>
                  </a:lnTo>
                  <a:lnTo>
                    <a:pt x="1636" y="209"/>
                  </a:lnTo>
                  <a:lnTo>
                    <a:pt x="1685" y="236"/>
                  </a:lnTo>
                  <a:lnTo>
                    <a:pt x="1732" y="262"/>
                  </a:lnTo>
                  <a:lnTo>
                    <a:pt x="1776" y="288"/>
                  </a:lnTo>
                  <a:lnTo>
                    <a:pt x="1816" y="315"/>
                  </a:lnTo>
                  <a:lnTo>
                    <a:pt x="1854" y="343"/>
                  </a:lnTo>
                  <a:lnTo>
                    <a:pt x="1888" y="371"/>
                  </a:lnTo>
                  <a:lnTo>
                    <a:pt x="1921" y="399"/>
                  </a:lnTo>
                  <a:lnTo>
                    <a:pt x="1949" y="427"/>
                  </a:lnTo>
                  <a:lnTo>
                    <a:pt x="1974" y="455"/>
                  </a:lnTo>
                  <a:lnTo>
                    <a:pt x="1974" y="455"/>
                  </a:lnTo>
                  <a:lnTo>
                    <a:pt x="1920" y="434"/>
                  </a:lnTo>
                  <a:lnTo>
                    <a:pt x="1864" y="412"/>
                  </a:lnTo>
                  <a:lnTo>
                    <a:pt x="1804" y="394"/>
                  </a:lnTo>
                  <a:lnTo>
                    <a:pt x="1743" y="376"/>
                  </a:lnTo>
                  <a:lnTo>
                    <a:pt x="1680" y="361"/>
                  </a:lnTo>
                  <a:lnTo>
                    <a:pt x="1614" y="348"/>
                  </a:lnTo>
                  <a:lnTo>
                    <a:pt x="1548" y="338"/>
                  </a:lnTo>
                  <a:lnTo>
                    <a:pt x="1481" y="330"/>
                  </a:lnTo>
                  <a:lnTo>
                    <a:pt x="1413" y="323"/>
                  </a:lnTo>
                  <a:lnTo>
                    <a:pt x="1344" y="320"/>
                  </a:lnTo>
                  <a:lnTo>
                    <a:pt x="1273" y="321"/>
                  </a:lnTo>
                  <a:lnTo>
                    <a:pt x="1203" y="325"/>
                  </a:lnTo>
                  <a:lnTo>
                    <a:pt x="1132" y="331"/>
                  </a:lnTo>
                  <a:lnTo>
                    <a:pt x="1061" y="341"/>
                  </a:lnTo>
                  <a:lnTo>
                    <a:pt x="990" y="356"/>
                  </a:lnTo>
                  <a:lnTo>
                    <a:pt x="954" y="364"/>
                  </a:lnTo>
                  <a:lnTo>
                    <a:pt x="919" y="374"/>
                  </a:lnTo>
                  <a:lnTo>
                    <a:pt x="885" y="384"/>
                  </a:lnTo>
                  <a:lnTo>
                    <a:pt x="850" y="396"/>
                  </a:lnTo>
                  <a:lnTo>
                    <a:pt x="815" y="409"/>
                  </a:lnTo>
                  <a:lnTo>
                    <a:pt x="781" y="424"/>
                  </a:lnTo>
                  <a:lnTo>
                    <a:pt x="746" y="439"/>
                  </a:lnTo>
                  <a:lnTo>
                    <a:pt x="711" y="455"/>
                  </a:lnTo>
                  <a:lnTo>
                    <a:pt x="678" y="472"/>
                  </a:lnTo>
                  <a:lnTo>
                    <a:pt x="645" y="490"/>
                  </a:lnTo>
                  <a:lnTo>
                    <a:pt x="612" y="510"/>
                  </a:lnTo>
                  <a:lnTo>
                    <a:pt x="579" y="531"/>
                  </a:lnTo>
                  <a:lnTo>
                    <a:pt x="546" y="554"/>
                  </a:lnTo>
                  <a:lnTo>
                    <a:pt x="515" y="577"/>
                  </a:lnTo>
                  <a:lnTo>
                    <a:pt x="484" y="602"/>
                  </a:lnTo>
                  <a:lnTo>
                    <a:pt x="452" y="629"/>
                  </a:lnTo>
                  <a:lnTo>
                    <a:pt x="421" y="657"/>
                  </a:lnTo>
                  <a:lnTo>
                    <a:pt x="391" y="685"/>
                  </a:lnTo>
                  <a:lnTo>
                    <a:pt x="361" y="716"/>
                  </a:lnTo>
                  <a:lnTo>
                    <a:pt x="333" y="747"/>
                  </a:lnTo>
                  <a:lnTo>
                    <a:pt x="304" y="780"/>
                  </a:lnTo>
                  <a:lnTo>
                    <a:pt x="277" y="815"/>
                  </a:lnTo>
                  <a:lnTo>
                    <a:pt x="249" y="851"/>
                  </a:lnTo>
                  <a:lnTo>
                    <a:pt x="223" y="889"/>
                  </a:lnTo>
                  <a:lnTo>
                    <a:pt x="198" y="929"/>
                  </a:lnTo>
                  <a:lnTo>
                    <a:pt x="172" y="970"/>
                  </a:lnTo>
                  <a:lnTo>
                    <a:pt x="149" y="1012"/>
                  </a:lnTo>
                  <a:lnTo>
                    <a:pt x="124" y="1056"/>
                  </a:lnTo>
                  <a:lnTo>
                    <a:pt x="101" y="1102"/>
                  </a:lnTo>
                  <a:lnTo>
                    <a:pt x="79" y="1150"/>
                  </a:lnTo>
                  <a:lnTo>
                    <a:pt x="58" y="1198"/>
                  </a:lnTo>
                  <a:lnTo>
                    <a:pt x="38" y="1249"/>
                  </a:lnTo>
                  <a:lnTo>
                    <a:pt x="18" y="1302"/>
                  </a:lnTo>
                  <a:lnTo>
                    <a:pt x="0" y="1357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6" name="Freeform 10"/>
            <p:cNvSpPr>
              <a:spLocks/>
            </p:cNvSpPr>
            <p:nvPr userDrawn="1"/>
          </p:nvSpPr>
          <p:spPr bwMode="auto">
            <a:xfrm>
              <a:off x="1504189" y="5587609"/>
              <a:ext cx="6518147" cy="5912495"/>
            </a:xfrm>
            <a:custGeom>
              <a:avLst/>
              <a:gdLst/>
              <a:ahLst/>
              <a:cxnLst>
                <a:cxn ang="0">
                  <a:pos x="1377" y="130"/>
                </a:cxn>
                <a:cxn ang="0">
                  <a:pos x="1299" y="89"/>
                </a:cxn>
                <a:cxn ang="0">
                  <a:pos x="1220" y="56"/>
                </a:cxn>
                <a:cxn ang="0">
                  <a:pos x="1137" y="30"/>
                </a:cxn>
                <a:cxn ang="0">
                  <a:pos x="1052" y="11"/>
                </a:cxn>
                <a:cxn ang="0">
                  <a:pos x="966" y="2"/>
                </a:cxn>
                <a:cxn ang="0">
                  <a:pos x="880" y="0"/>
                </a:cxn>
                <a:cxn ang="0">
                  <a:pos x="794" y="5"/>
                </a:cxn>
                <a:cxn ang="0">
                  <a:pos x="708" y="18"/>
                </a:cxn>
                <a:cxn ang="0">
                  <a:pos x="624" y="40"/>
                </a:cxn>
                <a:cxn ang="0">
                  <a:pos x="543" y="69"/>
                </a:cxn>
                <a:cxn ang="0">
                  <a:pos x="466" y="107"/>
                </a:cxn>
                <a:cxn ang="0">
                  <a:pos x="391" y="155"/>
                </a:cxn>
                <a:cxn ang="0">
                  <a:pos x="322" y="210"/>
                </a:cxn>
                <a:cxn ang="0">
                  <a:pos x="258" y="272"/>
                </a:cxn>
                <a:cxn ang="0">
                  <a:pos x="200" y="345"/>
                </a:cxn>
                <a:cxn ang="0">
                  <a:pos x="149" y="426"/>
                </a:cxn>
                <a:cxn ang="0">
                  <a:pos x="124" y="472"/>
                </a:cxn>
                <a:cxn ang="0">
                  <a:pos x="83" y="568"/>
                </a:cxn>
                <a:cxn ang="0">
                  <a:pos x="48" y="667"/>
                </a:cxn>
                <a:cxn ang="0">
                  <a:pos x="23" y="769"/>
                </a:cxn>
                <a:cxn ang="0">
                  <a:pos x="7" y="875"/>
                </a:cxn>
                <a:cxn ang="0">
                  <a:pos x="0" y="982"/>
                </a:cxn>
                <a:cxn ang="0">
                  <a:pos x="2" y="1090"/>
                </a:cxn>
                <a:cxn ang="0">
                  <a:pos x="12" y="1200"/>
                </a:cxn>
                <a:cxn ang="0">
                  <a:pos x="31" y="1311"/>
                </a:cxn>
                <a:cxn ang="0">
                  <a:pos x="61" y="1420"/>
                </a:cxn>
                <a:cxn ang="0">
                  <a:pos x="101" y="1529"/>
                </a:cxn>
                <a:cxn ang="0">
                  <a:pos x="149" y="1636"/>
                </a:cxn>
                <a:cxn ang="0">
                  <a:pos x="206" y="1742"/>
                </a:cxn>
                <a:cxn ang="0">
                  <a:pos x="274" y="1844"/>
                </a:cxn>
                <a:cxn ang="0">
                  <a:pos x="353" y="1943"/>
                </a:cxn>
                <a:cxn ang="0">
                  <a:pos x="441" y="2039"/>
                </a:cxn>
                <a:cxn ang="0">
                  <a:pos x="2552" y="2085"/>
                </a:cxn>
                <a:cxn ang="0">
                  <a:pos x="2526" y="2070"/>
                </a:cxn>
                <a:cxn ang="0">
                  <a:pos x="2336" y="1955"/>
                </a:cxn>
                <a:cxn ang="0">
                  <a:pos x="2192" y="1860"/>
                </a:cxn>
                <a:cxn ang="0">
                  <a:pos x="2025" y="1748"/>
                </a:cxn>
                <a:cxn ang="0">
                  <a:pos x="1849" y="1619"/>
                </a:cxn>
                <a:cxn ang="0">
                  <a:pos x="1667" y="1477"/>
                </a:cxn>
                <a:cxn ang="0">
                  <a:pos x="1492" y="1326"/>
                </a:cxn>
                <a:cxn ang="0">
                  <a:pos x="1410" y="1246"/>
                </a:cxn>
                <a:cxn ang="0">
                  <a:pos x="1332" y="1167"/>
                </a:cxn>
                <a:cxn ang="0">
                  <a:pos x="1261" y="1086"/>
                </a:cxn>
                <a:cxn ang="0">
                  <a:pos x="1195" y="1004"/>
                </a:cxn>
                <a:cxn ang="0">
                  <a:pos x="1139" y="923"/>
                </a:cxn>
                <a:cxn ang="0">
                  <a:pos x="1091" y="840"/>
                </a:cxn>
                <a:cxn ang="0">
                  <a:pos x="1055" y="761"/>
                </a:cxn>
                <a:cxn ang="0">
                  <a:pos x="1030" y="680"/>
                </a:cxn>
                <a:cxn ang="0">
                  <a:pos x="1017" y="602"/>
                </a:cxn>
                <a:cxn ang="0">
                  <a:pos x="1019" y="527"/>
                </a:cxn>
                <a:cxn ang="0">
                  <a:pos x="1028" y="470"/>
                </a:cxn>
                <a:cxn ang="0">
                  <a:pos x="1040" y="434"/>
                </a:cxn>
                <a:cxn ang="0">
                  <a:pos x="1057" y="398"/>
                </a:cxn>
                <a:cxn ang="0">
                  <a:pos x="1076" y="363"/>
                </a:cxn>
                <a:cxn ang="0">
                  <a:pos x="1101" y="330"/>
                </a:cxn>
                <a:cxn ang="0">
                  <a:pos x="1131" y="295"/>
                </a:cxn>
                <a:cxn ang="0">
                  <a:pos x="1182" y="248"/>
                </a:cxn>
                <a:cxn ang="0">
                  <a:pos x="1269" y="186"/>
                </a:cxn>
                <a:cxn ang="0">
                  <a:pos x="1377" y="130"/>
                </a:cxn>
              </a:cxnLst>
              <a:rect l="0" t="0" r="r" b="b"/>
              <a:pathLst>
                <a:path w="2552" h="2085">
                  <a:moveTo>
                    <a:pt x="1377" y="130"/>
                  </a:moveTo>
                  <a:lnTo>
                    <a:pt x="1377" y="130"/>
                  </a:lnTo>
                  <a:lnTo>
                    <a:pt x="1339" y="109"/>
                  </a:lnTo>
                  <a:lnTo>
                    <a:pt x="1299" y="89"/>
                  </a:lnTo>
                  <a:lnTo>
                    <a:pt x="1260" y="73"/>
                  </a:lnTo>
                  <a:lnTo>
                    <a:pt x="1220" y="56"/>
                  </a:lnTo>
                  <a:lnTo>
                    <a:pt x="1179" y="43"/>
                  </a:lnTo>
                  <a:lnTo>
                    <a:pt x="1137" y="30"/>
                  </a:lnTo>
                  <a:lnTo>
                    <a:pt x="1094" y="20"/>
                  </a:lnTo>
                  <a:lnTo>
                    <a:pt x="1052" y="11"/>
                  </a:lnTo>
                  <a:lnTo>
                    <a:pt x="1009" y="7"/>
                  </a:lnTo>
                  <a:lnTo>
                    <a:pt x="966" y="2"/>
                  </a:lnTo>
                  <a:lnTo>
                    <a:pt x="923" y="0"/>
                  </a:lnTo>
                  <a:lnTo>
                    <a:pt x="880" y="0"/>
                  </a:lnTo>
                  <a:lnTo>
                    <a:pt x="837" y="2"/>
                  </a:lnTo>
                  <a:lnTo>
                    <a:pt x="794" y="5"/>
                  </a:lnTo>
                  <a:lnTo>
                    <a:pt x="751" y="10"/>
                  </a:lnTo>
                  <a:lnTo>
                    <a:pt x="708" y="18"/>
                  </a:lnTo>
                  <a:lnTo>
                    <a:pt x="667" y="28"/>
                  </a:lnTo>
                  <a:lnTo>
                    <a:pt x="624" y="40"/>
                  </a:lnTo>
                  <a:lnTo>
                    <a:pt x="584" y="54"/>
                  </a:lnTo>
                  <a:lnTo>
                    <a:pt x="543" y="69"/>
                  </a:lnTo>
                  <a:lnTo>
                    <a:pt x="504" y="87"/>
                  </a:lnTo>
                  <a:lnTo>
                    <a:pt x="466" y="107"/>
                  </a:lnTo>
                  <a:lnTo>
                    <a:pt x="428" y="130"/>
                  </a:lnTo>
                  <a:lnTo>
                    <a:pt x="391" y="155"/>
                  </a:lnTo>
                  <a:lnTo>
                    <a:pt x="357" y="182"/>
                  </a:lnTo>
                  <a:lnTo>
                    <a:pt x="322" y="210"/>
                  </a:lnTo>
                  <a:lnTo>
                    <a:pt x="289" y="241"/>
                  </a:lnTo>
                  <a:lnTo>
                    <a:pt x="258" y="272"/>
                  </a:lnTo>
                  <a:lnTo>
                    <a:pt x="228" y="309"/>
                  </a:lnTo>
                  <a:lnTo>
                    <a:pt x="200" y="345"/>
                  </a:lnTo>
                  <a:lnTo>
                    <a:pt x="173" y="385"/>
                  </a:lnTo>
                  <a:lnTo>
                    <a:pt x="149" y="426"/>
                  </a:lnTo>
                  <a:lnTo>
                    <a:pt x="149" y="426"/>
                  </a:lnTo>
                  <a:lnTo>
                    <a:pt x="124" y="472"/>
                  </a:lnTo>
                  <a:lnTo>
                    <a:pt x="102" y="520"/>
                  </a:lnTo>
                  <a:lnTo>
                    <a:pt x="83" y="568"/>
                  </a:lnTo>
                  <a:lnTo>
                    <a:pt x="64" y="617"/>
                  </a:lnTo>
                  <a:lnTo>
                    <a:pt x="48" y="667"/>
                  </a:lnTo>
                  <a:lnTo>
                    <a:pt x="35" y="718"/>
                  </a:lnTo>
                  <a:lnTo>
                    <a:pt x="23" y="769"/>
                  </a:lnTo>
                  <a:lnTo>
                    <a:pt x="15" y="822"/>
                  </a:lnTo>
                  <a:lnTo>
                    <a:pt x="7" y="875"/>
                  </a:lnTo>
                  <a:lnTo>
                    <a:pt x="2" y="928"/>
                  </a:lnTo>
                  <a:lnTo>
                    <a:pt x="0" y="982"/>
                  </a:lnTo>
                  <a:lnTo>
                    <a:pt x="0" y="1035"/>
                  </a:lnTo>
                  <a:lnTo>
                    <a:pt x="2" y="1090"/>
                  </a:lnTo>
                  <a:lnTo>
                    <a:pt x="5" y="1146"/>
                  </a:lnTo>
                  <a:lnTo>
                    <a:pt x="12" y="1200"/>
                  </a:lnTo>
                  <a:lnTo>
                    <a:pt x="22" y="1255"/>
                  </a:lnTo>
                  <a:lnTo>
                    <a:pt x="31" y="1311"/>
                  </a:lnTo>
                  <a:lnTo>
                    <a:pt x="46" y="1365"/>
                  </a:lnTo>
                  <a:lnTo>
                    <a:pt x="61" y="1420"/>
                  </a:lnTo>
                  <a:lnTo>
                    <a:pt x="79" y="1474"/>
                  </a:lnTo>
                  <a:lnTo>
                    <a:pt x="101" y="1529"/>
                  </a:lnTo>
                  <a:lnTo>
                    <a:pt x="124" y="1583"/>
                  </a:lnTo>
                  <a:lnTo>
                    <a:pt x="149" y="1636"/>
                  </a:lnTo>
                  <a:lnTo>
                    <a:pt x="177" y="1689"/>
                  </a:lnTo>
                  <a:lnTo>
                    <a:pt x="206" y="1742"/>
                  </a:lnTo>
                  <a:lnTo>
                    <a:pt x="239" y="1793"/>
                  </a:lnTo>
                  <a:lnTo>
                    <a:pt x="274" y="1844"/>
                  </a:lnTo>
                  <a:lnTo>
                    <a:pt x="312" y="1895"/>
                  </a:lnTo>
                  <a:lnTo>
                    <a:pt x="353" y="1943"/>
                  </a:lnTo>
                  <a:lnTo>
                    <a:pt x="396" y="1993"/>
                  </a:lnTo>
                  <a:lnTo>
                    <a:pt x="441" y="2039"/>
                  </a:lnTo>
                  <a:lnTo>
                    <a:pt x="489" y="2085"/>
                  </a:lnTo>
                  <a:lnTo>
                    <a:pt x="2552" y="2085"/>
                  </a:lnTo>
                  <a:lnTo>
                    <a:pt x="2552" y="2085"/>
                  </a:lnTo>
                  <a:lnTo>
                    <a:pt x="2526" y="2070"/>
                  </a:lnTo>
                  <a:lnTo>
                    <a:pt x="2450" y="2026"/>
                  </a:lnTo>
                  <a:lnTo>
                    <a:pt x="2336" y="1955"/>
                  </a:lnTo>
                  <a:lnTo>
                    <a:pt x="2266" y="1910"/>
                  </a:lnTo>
                  <a:lnTo>
                    <a:pt x="2192" y="1860"/>
                  </a:lnTo>
                  <a:lnTo>
                    <a:pt x="2111" y="1808"/>
                  </a:lnTo>
                  <a:lnTo>
                    <a:pt x="2025" y="1748"/>
                  </a:lnTo>
                  <a:lnTo>
                    <a:pt x="1938" y="1685"/>
                  </a:lnTo>
                  <a:lnTo>
                    <a:pt x="1849" y="1619"/>
                  </a:lnTo>
                  <a:lnTo>
                    <a:pt x="1758" y="1550"/>
                  </a:lnTo>
                  <a:lnTo>
                    <a:pt x="1667" y="1477"/>
                  </a:lnTo>
                  <a:lnTo>
                    <a:pt x="1578" y="1403"/>
                  </a:lnTo>
                  <a:lnTo>
                    <a:pt x="1492" y="1326"/>
                  </a:lnTo>
                  <a:lnTo>
                    <a:pt x="1451" y="1286"/>
                  </a:lnTo>
                  <a:lnTo>
                    <a:pt x="1410" y="1246"/>
                  </a:lnTo>
                  <a:lnTo>
                    <a:pt x="1370" y="1207"/>
                  </a:lnTo>
                  <a:lnTo>
                    <a:pt x="1332" y="1167"/>
                  </a:lnTo>
                  <a:lnTo>
                    <a:pt x="1296" y="1126"/>
                  </a:lnTo>
                  <a:lnTo>
                    <a:pt x="1261" y="1086"/>
                  </a:lnTo>
                  <a:lnTo>
                    <a:pt x="1227" y="1045"/>
                  </a:lnTo>
                  <a:lnTo>
                    <a:pt x="1195" y="1004"/>
                  </a:lnTo>
                  <a:lnTo>
                    <a:pt x="1167" y="962"/>
                  </a:lnTo>
                  <a:lnTo>
                    <a:pt x="1139" y="923"/>
                  </a:lnTo>
                  <a:lnTo>
                    <a:pt x="1114" y="881"/>
                  </a:lnTo>
                  <a:lnTo>
                    <a:pt x="1091" y="840"/>
                  </a:lnTo>
                  <a:lnTo>
                    <a:pt x="1071" y="801"/>
                  </a:lnTo>
                  <a:lnTo>
                    <a:pt x="1055" y="761"/>
                  </a:lnTo>
                  <a:lnTo>
                    <a:pt x="1042" y="720"/>
                  </a:lnTo>
                  <a:lnTo>
                    <a:pt x="1030" y="680"/>
                  </a:lnTo>
                  <a:lnTo>
                    <a:pt x="1022" y="642"/>
                  </a:lnTo>
                  <a:lnTo>
                    <a:pt x="1017" y="602"/>
                  </a:lnTo>
                  <a:lnTo>
                    <a:pt x="1015" y="565"/>
                  </a:lnTo>
                  <a:lnTo>
                    <a:pt x="1019" y="527"/>
                  </a:lnTo>
                  <a:lnTo>
                    <a:pt x="1023" y="489"/>
                  </a:lnTo>
                  <a:lnTo>
                    <a:pt x="1028" y="470"/>
                  </a:lnTo>
                  <a:lnTo>
                    <a:pt x="1033" y="452"/>
                  </a:lnTo>
                  <a:lnTo>
                    <a:pt x="1040" y="434"/>
                  </a:lnTo>
                  <a:lnTo>
                    <a:pt x="1048" y="416"/>
                  </a:lnTo>
                  <a:lnTo>
                    <a:pt x="1057" y="398"/>
                  </a:lnTo>
                  <a:lnTo>
                    <a:pt x="1066" y="381"/>
                  </a:lnTo>
                  <a:lnTo>
                    <a:pt x="1076" y="363"/>
                  </a:lnTo>
                  <a:lnTo>
                    <a:pt x="1088" y="347"/>
                  </a:lnTo>
                  <a:lnTo>
                    <a:pt x="1101" y="330"/>
                  </a:lnTo>
                  <a:lnTo>
                    <a:pt x="1116" y="312"/>
                  </a:lnTo>
                  <a:lnTo>
                    <a:pt x="1131" y="295"/>
                  </a:lnTo>
                  <a:lnTo>
                    <a:pt x="1147" y="281"/>
                  </a:lnTo>
                  <a:lnTo>
                    <a:pt x="1182" y="248"/>
                  </a:lnTo>
                  <a:lnTo>
                    <a:pt x="1223" y="216"/>
                  </a:lnTo>
                  <a:lnTo>
                    <a:pt x="1269" y="186"/>
                  </a:lnTo>
                  <a:lnTo>
                    <a:pt x="1321" y="158"/>
                  </a:lnTo>
                  <a:lnTo>
                    <a:pt x="1377" y="130"/>
                  </a:lnTo>
                  <a:lnTo>
                    <a:pt x="1377" y="130"/>
                  </a:lnTo>
                  <a:close/>
                </a:path>
              </a:pathLst>
            </a:custGeom>
            <a:solidFill>
              <a:schemeClr val="bg1">
                <a:lumMod val="95000"/>
                <a:alpha val="34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1155701" y="5800928"/>
              <a:ext cx="3420872" cy="5699176"/>
            </a:xfrm>
            <a:custGeom>
              <a:avLst/>
              <a:gdLst/>
              <a:ahLst/>
              <a:cxnLst>
                <a:cxn ang="0">
                  <a:pos x="99" y="1804"/>
                </a:cxn>
                <a:cxn ang="0">
                  <a:pos x="57" y="1647"/>
                </a:cxn>
                <a:cxn ang="0">
                  <a:pos x="29" y="1492"/>
                </a:cxn>
                <a:cxn ang="0">
                  <a:pos x="10" y="1342"/>
                </a:cxn>
                <a:cxn ang="0">
                  <a:pos x="1" y="1195"/>
                </a:cxn>
                <a:cxn ang="0">
                  <a:pos x="1" y="1054"/>
                </a:cxn>
                <a:cxn ang="0">
                  <a:pos x="10" y="919"/>
                </a:cxn>
                <a:cxn ang="0">
                  <a:pos x="26" y="790"/>
                </a:cxn>
                <a:cxn ang="0">
                  <a:pos x="49" y="667"/>
                </a:cxn>
                <a:cxn ang="0">
                  <a:pos x="81" y="553"/>
                </a:cxn>
                <a:cxn ang="0">
                  <a:pos x="117" y="445"/>
                </a:cxn>
                <a:cxn ang="0">
                  <a:pos x="158" y="346"/>
                </a:cxn>
                <a:cxn ang="0">
                  <a:pos x="203" y="255"/>
                </a:cxn>
                <a:cxn ang="0">
                  <a:pos x="254" y="176"/>
                </a:cxn>
                <a:cxn ang="0">
                  <a:pos x="307" y="105"/>
                </a:cxn>
                <a:cxn ang="0">
                  <a:pos x="363" y="47"/>
                </a:cxn>
                <a:cxn ang="0">
                  <a:pos x="421" y="0"/>
                </a:cxn>
                <a:cxn ang="0">
                  <a:pos x="383" y="57"/>
                </a:cxn>
                <a:cxn ang="0">
                  <a:pos x="317" y="176"/>
                </a:cxn>
                <a:cxn ang="0">
                  <a:pos x="265" y="298"/>
                </a:cxn>
                <a:cxn ang="0">
                  <a:pos x="226" y="421"/>
                </a:cxn>
                <a:cxn ang="0">
                  <a:pos x="201" y="544"/>
                </a:cxn>
                <a:cxn ang="0">
                  <a:pos x="188" y="667"/>
                </a:cxn>
                <a:cxn ang="0">
                  <a:pos x="186" y="789"/>
                </a:cxn>
                <a:cxn ang="0">
                  <a:pos x="196" y="911"/>
                </a:cxn>
                <a:cxn ang="0">
                  <a:pos x="219" y="1030"/>
                </a:cxn>
                <a:cxn ang="0">
                  <a:pos x="252" y="1147"/>
                </a:cxn>
                <a:cxn ang="0">
                  <a:pos x="297" y="1261"/>
                </a:cxn>
                <a:cxn ang="0">
                  <a:pos x="351" y="1371"/>
                </a:cxn>
                <a:cxn ang="0">
                  <a:pos x="416" y="1477"/>
                </a:cxn>
                <a:cxn ang="0">
                  <a:pos x="492" y="1578"/>
                </a:cxn>
                <a:cxn ang="0">
                  <a:pos x="576" y="1674"/>
                </a:cxn>
                <a:cxn ang="0">
                  <a:pos x="668" y="1763"/>
                </a:cxn>
                <a:cxn ang="0">
                  <a:pos x="99" y="1804"/>
                </a:cxn>
              </a:cxnLst>
              <a:rect l="0" t="0" r="r" b="b"/>
              <a:pathLst>
                <a:path w="718" h="1804">
                  <a:moveTo>
                    <a:pt x="99" y="1804"/>
                  </a:moveTo>
                  <a:lnTo>
                    <a:pt x="99" y="1804"/>
                  </a:lnTo>
                  <a:lnTo>
                    <a:pt x="77" y="1725"/>
                  </a:lnTo>
                  <a:lnTo>
                    <a:pt x="57" y="1647"/>
                  </a:lnTo>
                  <a:lnTo>
                    <a:pt x="43" y="1570"/>
                  </a:lnTo>
                  <a:lnTo>
                    <a:pt x="29" y="1492"/>
                  </a:lnTo>
                  <a:lnTo>
                    <a:pt x="18" y="1416"/>
                  </a:lnTo>
                  <a:lnTo>
                    <a:pt x="10" y="1342"/>
                  </a:lnTo>
                  <a:lnTo>
                    <a:pt x="5" y="1267"/>
                  </a:lnTo>
                  <a:lnTo>
                    <a:pt x="1" y="1195"/>
                  </a:lnTo>
                  <a:lnTo>
                    <a:pt x="0" y="1124"/>
                  </a:lnTo>
                  <a:lnTo>
                    <a:pt x="1" y="1054"/>
                  </a:lnTo>
                  <a:lnTo>
                    <a:pt x="5" y="987"/>
                  </a:lnTo>
                  <a:lnTo>
                    <a:pt x="10" y="919"/>
                  </a:lnTo>
                  <a:lnTo>
                    <a:pt x="18" y="853"/>
                  </a:lnTo>
                  <a:lnTo>
                    <a:pt x="26" y="790"/>
                  </a:lnTo>
                  <a:lnTo>
                    <a:pt x="38" y="728"/>
                  </a:lnTo>
                  <a:lnTo>
                    <a:pt x="49" y="667"/>
                  </a:lnTo>
                  <a:lnTo>
                    <a:pt x="64" y="609"/>
                  </a:lnTo>
                  <a:lnTo>
                    <a:pt x="81" y="553"/>
                  </a:lnTo>
                  <a:lnTo>
                    <a:pt x="97" y="496"/>
                  </a:lnTo>
                  <a:lnTo>
                    <a:pt x="117" y="445"/>
                  </a:lnTo>
                  <a:lnTo>
                    <a:pt x="137" y="394"/>
                  </a:lnTo>
                  <a:lnTo>
                    <a:pt x="158" y="346"/>
                  </a:lnTo>
                  <a:lnTo>
                    <a:pt x="180" y="300"/>
                  </a:lnTo>
                  <a:lnTo>
                    <a:pt x="203" y="255"/>
                  </a:lnTo>
                  <a:lnTo>
                    <a:pt x="227" y="214"/>
                  </a:lnTo>
                  <a:lnTo>
                    <a:pt x="254" y="176"/>
                  </a:lnTo>
                  <a:lnTo>
                    <a:pt x="280" y="140"/>
                  </a:lnTo>
                  <a:lnTo>
                    <a:pt x="307" y="105"/>
                  </a:lnTo>
                  <a:lnTo>
                    <a:pt x="335" y="76"/>
                  </a:lnTo>
                  <a:lnTo>
                    <a:pt x="363" y="47"/>
                  </a:lnTo>
                  <a:lnTo>
                    <a:pt x="391" y="21"/>
                  </a:lnTo>
                  <a:lnTo>
                    <a:pt x="421" y="0"/>
                  </a:lnTo>
                  <a:lnTo>
                    <a:pt x="421" y="0"/>
                  </a:lnTo>
                  <a:lnTo>
                    <a:pt x="383" y="57"/>
                  </a:lnTo>
                  <a:lnTo>
                    <a:pt x="348" y="117"/>
                  </a:lnTo>
                  <a:lnTo>
                    <a:pt x="317" y="176"/>
                  </a:lnTo>
                  <a:lnTo>
                    <a:pt x="289" y="237"/>
                  </a:lnTo>
                  <a:lnTo>
                    <a:pt x="265" y="298"/>
                  </a:lnTo>
                  <a:lnTo>
                    <a:pt x="244" y="359"/>
                  </a:lnTo>
                  <a:lnTo>
                    <a:pt x="226" y="421"/>
                  </a:lnTo>
                  <a:lnTo>
                    <a:pt x="213" y="482"/>
                  </a:lnTo>
                  <a:lnTo>
                    <a:pt x="201" y="544"/>
                  </a:lnTo>
                  <a:lnTo>
                    <a:pt x="193" y="605"/>
                  </a:lnTo>
                  <a:lnTo>
                    <a:pt x="188" y="667"/>
                  </a:lnTo>
                  <a:lnTo>
                    <a:pt x="185" y="728"/>
                  </a:lnTo>
                  <a:lnTo>
                    <a:pt x="186" y="789"/>
                  </a:lnTo>
                  <a:lnTo>
                    <a:pt x="189" y="850"/>
                  </a:lnTo>
                  <a:lnTo>
                    <a:pt x="196" y="911"/>
                  </a:lnTo>
                  <a:lnTo>
                    <a:pt x="206" y="970"/>
                  </a:lnTo>
                  <a:lnTo>
                    <a:pt x="219" y="1030"/>
                  </a:lnTo>
                  <a:lnTo>
                    <a:pt x="234" y="1089"/>
                  </a:lnTo>
                  <a:lnTo>
                    <a:pt x="252" y="1147"/>
                  </a:lnTo>
                  <a:lnTo>
                    <a:pt x="274" y="1205"/>
                  </a:lnTo>
                  <a:lnTo>
                    <a:pt x="297" y="1261"/>
                  </a:lnTo>
                  <a:lnTo>
                    <a:pt x="323" y="1317"/>
                  </a:lnTo>
                  <a:lnTo>
                    <a:pt x="351" y="1371"/>
                  </a:lnTo>
                  <a:lnTo>
                    <a:pt x="383" y="1424"/>
                  </a:lnTo>
                  <a:lnTo>
                    <a:pt x="416" y="1477"/>
                  </a:lnTo>
                  <a:lnTo>
                    <a:pt x="452" y="1528"/>
                  </a:lnTo>
                  <a:lnTo>
                    <a:pt x="492" y="1578"/>
                  </a:lnTo>
                  <a:lnTo>
                    <a:pt x="531" y="1626"/>
                  </a:lnTo>
                  <a:lnTo>
                    <a:pt x="576" y="1674"/>
                  </a:lnTo>
                  <a:lnTo>
                    <a:pt x="620" y="1718"/>
                  </a:lnTo>
                  <a:lnTo>
                    <a:pt x="668" y="1763"/>
                  </a:lnTo>
                  <a:lnTo>
                    <a:pt x="718" y="1804"/>
                  </a:lnTo>
                  <a:lnTo>
                    <a:pt x="99" y="1804"/>
                  </a:lnTo>
                  <a:lnTo>
                    <a:pt x="99" y="180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  <a:alpha val="37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768D5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768D5A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AF973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AF9738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AF9738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AF9738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AF973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upload.wikimedia.org/wikipedia/commons/d/d1/Flag_of_OPEC.sv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hyperlink" Target="http://ru.wikipedia.org/wiki/%D0%A4%D0%B0%D0%B9%D0%BB:OPEC01.jp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google.ru/imgres?imgurl=http://upload.wikimedia.org/wikipedia/commons/thumb/4/44/DeBeersBevHills.jpg/180px-DeBeersBevHills.jpg&amp;imgrefurl=http://ru.wikipedia.org/wiki/De_Beers&amp;usg=__MhqXZ0a5uNgfw6tLPoHZ6kN3gAI=&amp;h=139&amp;w=180&amp;sz=8&amp;hl=ru&amp;start=34&amp;tbnid=oXsGElJrmituKM:&amp;tbnh=78&amp;tbnw=101&amp;prev=/images?q=%D0%B0%D0%BB%D0%BC%D0%B0%D0%B7%D0%BD%D1%8B%D0%B9+%D1%81%D0%B8%D0%BD%D0%B4%D0%B8%D0%BA%D0%B0%D1%82+%D0%94%D0%B5+%D0%91%D0%B8%D1%80%D1%81&amp;ndsp=20&amp;hl=ru&amp;sa=N&amp;start=20&amp;newwindow=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fagroup.ru/190/About.aspx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petersburgcity.com/images/docs/2111.jpg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i.vigoda.ru/img/offer/pictures/010/801/10801_03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kgd-biz.ru/upload/medialibrary/024/2.png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jpeg"/><Relationship Id="rId5" Type="http://schemas.openxmlformats.org/officeDocument/2006/relationships/hyperlink" Target="http://www.usedcars.ru/picture/news/large/43496/43496-1.jpg" TargetMode="External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a.nakanune.ru/images/pictures/image_big_23604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rinok-truda.narod.ru/images/sostav_rinka.GIF" TargetMode="Externa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naim.ru/uploads/notice_photos/d0b7d0b0d180d0bfd0bbd0b0d182d0b01.jpg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art-printers.ru/img/114.jpg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www.oreninform.ru/upload/iblock/3a8/17.323.jpg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andars.ru/images/1/review/id/1104/fbc2ea6ecd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900igr.net/datas/ekonomika/Ekonomika-proizvodstva/0074-074-Vidy-nalogov.jpg" TargetMode="Externa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rf-u.ru/nalog/Data/Book2/34.jpg" TargetMode="Externa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perm-most.ru/User_Files/36/birzza28.jpg" TargetMode="Externa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524000" y="1600200"/>
            <a:ext cx="601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/>
              <a:t>Весь курс </a:t>
            </a:r>
            <a:endParaRPr lang="ru-RU" dirty="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914400" y="2057400"/>
            <a:ext cx="716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 smtClean="0"/>
              <a:t>Экономика </a:t>
            </a:r>
            <a:endParaRPr lang="ru-RU" sz="4400" b="1" dirty="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181600" y="4191000"/>
            <a:ext cx="373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50825" y="981075"/>
            <a:ext cx="849788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Экономика и экономическая наука</a:t>
            </a:r>
          </a:p>
          <a:p>
            <a:r>
              <a:rPr lang="ru-RU" dirty="0"/>
              <a:t>Факторы производства и факторные доходы</a:t>
            </a:r>
          </a:p>
          <a:p>
            <a:r>
              <a:rPr lang="ru-RU" dirty="0"/>
              <a:t>Экономические системы</a:t>
            </a:r>
          </a:p>
          <a:p>
            <a:r>
              <a:rPr lang="ru-RU" dirty="0"/>
              <a:t>Рынок и рыночный механизм. Спрос и предложение</a:t>
            </a:r>
          </a:p>
          <a:p>
            <a:r>
              <a:rPr lang="ru-RU" dirty="0"/>
              <a:t>Постоянные и переменные затраты</a:t>
            </a:r>
          </a:p>
          <a:p>
            <a:r>
              <a:rPr lang="ru-RU" dirty="0"/>
              <a:t>Финансовые институты. Банковская система</a:t>
            </a:r>
          </a:p>
          <a:p>
            <a:r>
              <a:rPr lang="ru-RU" dirty="0"/>
              <a:t>Основные источники финансирования бизнеса</a:t>
            </a:r>
          </a:p>
          <a:p>
            <a:r>
              <a:rPr lang="ru-RU" dirty="0"/>
              <a:t>Ценные бумаги</a:t>
            </a:r>
          </a:p>
          <a:p>
            <a:r>
              <a:rPr lang="ru-RU" dirty="0"/>
              <a:t>Рынок труда. Безработица</a:t>
            </a:r>
          </a:p>
          <a:p>
            <a:r>
              <a:rPr lang="ru-RU" dirty="0"/>
              <a:t>Виды, причины и последствия инфляции</a:t>
            </a:r>
          </a:p>
          <a:p>
            <a:r>
              <a:rPr lang="ru-RU" dirty="0"/>
              <a:t>Экономический рост и развитие. Понятие ВВП</a:t>
            </a:r>
          </a:p>
          <a:p>
            <a:r>
              <a:rPr lang="ru-RU" dirty="0"/>
              <a:t>Роль государства в экономике</a:t>
            </a:r>
          </a:p>
          <a:p>
            <a:r>
              <a:rPr lang="ru-RU" dirty="0"/>
              <a:t>Налоги</a:t>
            </a:r>
          </a:p>
          <a:p>
            <a:r>
              <a:rPr lang="ru-RU" dirty="0"/>
              <a:t>Государственный бюджет</a:t>
            </a:r>
          </a:p>
          <a:p>
            <a:r>
              <a:rPr lang="ru-RU" dirty="0"/>
              <a:t>Мировая экономика</a:t>
            </a:r>
          </a:p>
          <a:p>
            <a:r>
              <a:rPr lang="ru-RU" dirty="0"/>
              <a:t>Рациональное экономическое поведение собственника, работника, потребителя, семьянина, граж</a:t>
            </a:r>
            <a:r>
              <a:rPr lang="ru-RU" sz="2000" dirty="0"/>
              <a:t>данина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835150" y="260350"/>
            <a:ext cx="5761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Вопросы кодификатора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232740" y="496888"/>
            <a:ext cx="3395744" cy="57404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2" name="Прямоугольник 1"/>
          <p:cNvSpPr/>
          <p:nvPr/>
        </p:nvSpPr>
        <p:spPr>
          <a:xfrm>
            <a:off x="395288" y="333375"/>
            <a:ext cx="4392612" cy="62642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Название этой науки  было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дано великим ученым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Древней Греции 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Аристотелем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путем соединения двух слов: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эйкос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- хозяйство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номос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 - закон,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т.е. «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- в буквальном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переводе с древнегреческого означает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«законы хозяйства».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8175" y="188913"/>
            <a:ext cx="5472113" cy="50323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Экономическая наука изучает</a:t>
            </a:r>
          </a:p>
        </p:txBody>
      </p:sp>
      <p:cxnSp>
        <p:nvCxnSpPr>
          <p:cNvPr id="3" name="Прямая со стрелкой 2"/>
          <p:cNvCxnSpPr>
            <a:stCxn id="2" idx="2"/>
            <a:endCxn id="4" idx="0"/>
          </p:cNvCxnSpPr>
          <p:nvPr/>
        </p:nvCxnSpPr>
        <p:spPr>
          <a:xfrm flipH="1">
            <a:off x="2376488" y="692150"/>
            <a:ext cx="2266950" cy="4333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755650" y="1125538"/>
            <a:ext cx="3240088" cy="10795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Экономические потребности</a:t>
            </a:r>
          </a:p>
        </p:txBody>
      </p:sp>
      <p:cxnSp>
        <p:nvCxnSpPr>
          <p:cNvPr id="5" name="Прямая со стрелкой 4"/>
          <p:cNvCxnSpPr>
            <a:stCxn id="2" idx="2"/>
            <a:endCxn id="6" idx="0"/>
          </p:cNvCxnSpPr>
          <p:nvPr/>
        </p:nvCxnSpPr>
        <p:spPr>
          <a:xfrm>
            <a:off x="4643438" y="692150"/>
            <a:ext cx="1836737" cy="4333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859338" y="1125538"/>
            <a:ext cx="3241675" cy="10795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Способы удовлетворения экономических потребностей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63713" y="2708275"/>
            <a:ext cx="5329237" cy="86518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определяет основные понятия экономики</a:t>
            </a:r>
          </a:p>
        </p:txBody>
      </p:sp>
      <p:cxnSp>
        <p:nvCxnSpPr>
          <p:cNvPr id="13" name="Прямая со стрелкой 12"/>
          <p:cNvCxnSpPr>
            <a:stCxn id="6" idx="2"/>
            <a:endCxn id="12" idx="0"/>
          </p:cNvCxnSpPr>
          <p:nvPr/>
        </p:nvCxnSpPr>
        <p:spPr>
          <a:xfrm flipH="1">
            <a:off x="4427538" y="2205038"/>
            <a:ext cx="2052637" cy="5032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2"/>
            <a:endCxn id="12" idx="0"/>
          </p:cNvCxnSpPr>
          <p:nvPr/>
        </p:nvCxnSpPr>
        <p:spPr>
          <a:xfrm>
            <a:off x="2376488" y="2205038"/>
            <a:ext cx="2051050" cy="5032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79388" y="3860800"/>
            <a:ext cx="1728787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Экономические потребности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08175" y="3860800"/>
            <a:ext cx="1728788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Экономические блага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633788" y="3863975"/>
            <a:ext cx="1585912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Ресурсы </a:t>
            </a:r>
            <a:r>
              <a:rPr lang="ru-RU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(факторы производства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219700" y="3860800"/>
            <a:ext cx="1730375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Экономический выбор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950075" y="3860800"/>
            <a:ext cx="2014538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Производственные возможности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79388" y="4652963"/>
            <a:ext cx="1728787" cy="19446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Нужда в чем-либо для развития личности, фирмы, общества в целом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908175" y="4652963"/>
            <a:ext cx="1728788" cy="19446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 удовлетворения потребностей – товары и услуги.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633788" y="4652963"/>
            <a:ext cx="1585912" cy="19446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Природные, рукотворные и людские ресурсы, необходимые для создания товаров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19700" y="4652963"/>
            <a:ext cx="1730375" cy="19446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Выбор наилучшего из возможного для удовлетворения потребностей при определенных затратах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950075" y="4652963"/>
            <a:ext cx="2014538" cy="19446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Возможности общества по производству экономических благ при эффективном использовании имеющихся ресурсов и технологий.</a:t>
            </a:r>
          </a:p>
        </p:txBody>
      </p:sp>
      <p:cxnSp>
        <p:nvCxnSpPr>
          <p:cNvPr id="30" name="Прямая со стрелкой 29"/>
          <p:cNvCxnSpPr>
            <a:stCxn id="12" idx="2"/>
            <a:endCxn id="19" idx="0"/>
          </p:cNvCxnSpPr>
          <p:nvPr/>
        </p:nvCxnSpPr>
        <p:spPr>
          <a:xfrm flipH="1">
            <a:off x="1042988" y="3573463"/>
            <a:ext cx="3384550" cy="2873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2" idx="2"/>
            <a:endCxn id="20" idx="0"/>
          </p:cNvCxnSpPr>
          <p:nvPr/>
        </p:nvCxnSpPr>
        <p:spPr>
          <a:xfrm flipH="1">
            <a:off x="2771775" y="3573463"/>
            <a:ext cx="1655763" cy="2873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2" idx="2"/>
            <a:endCxn id="21" idx="0"/>
          </p:cNvCxnSpPr>
          <p:nvPr/>
        </p:nvCxnSpPr>
        <p:spPr>
          <a:xfrm flipH="1">
            <a:off x="4425950" y="3573463"/>
            <a:ext cx="1588" cy="290512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2" idx="2"/>
            <a:endCxn id="22" idx="0"/>
          </p:cNvCxnSpPr>
          <p:nvPr/>
        </p:nvCxnSpPr>
        <p:spPr>
          <a:xfrm>
            <a:off x="4427538" y="3573463"/>
            <a:ext cx="1657350" cy="2873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12" idx="2"/>
            <a:endCxn id="23" idx="0"/>
          </p:cNvCxnSpPr>
          <p:nvPr/>
        </p:nvCxnSpPr>
        <p:spPr>
          <a:xfrm>
            <a:off x="4427538" y="3573463"/>
            <a:ext cx="3530600" cy="2873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1908175" y="188913"/>
            <a:ext cx="5472113" cy="503237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Изучается как</a:t>
            </a:r>
          </a:p>
        </p:txBody>
      </p:sp>
      <p:sp>
        <p:nvSpPr>
          <p:cNvPr id="14339" name="Прямоугольник 2"/>
          <p:cNvSpPr>
            <a:spLocks noChangeArrowheads="1"/>
          </p:cNvSpPr>
          <p:nvPr/>
        </p:nvSpPr>
        <p:spPr bwMode="auto">
          <a:xfrm>
            <a:off x="762000" y="1066800"/>
            <a:ext cx="3240088" cy="533400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наука</a:t>
            </a: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4800600" y="1066800"/>
            <a:ext cx="3241675" cy="533400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хозяйство</a:t>
            </a:r>
          </a:p>
        </p:txBody>
      </p:sp>
      <p:sp>
        <p:nvSpPr>
          <p:cNvPr id="14341" name="Прямоугольник 9"/>
          <p:cNvSpPr>
            <a:spLocks noChangeArrowheads="1"/>
          </p:cNvSpPr>
          <p:nvPr/>
        </p:nvSpPr>
        <p:spPr bwMode="auto">
          <a:xfrm>
            <a:off x="4800600" y="1905000"/>
            <a:ext cx="3240088" cy="1219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способ организации деятельности людей по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созданию благ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необходимых им для потребления</a:t>
            </a:r>
          </a:p>
        </p:txBody>
      </p:sp>
      <p:sp>
        <p:nvSpPr>
          <p:cNvPr id="14342" name="Прямоугольник 10"/>
          <p:cNvSpPr>
            <a:spLocks noChangeArrowheads="1"/>
          </p:cNvSpPr>
          <p:nvPr/>
        </p:nvSpPr>
        <p:spPr bwMode="auto">
          <a:xfrm>
            <a:off x="0" y="1981200"/>
            <a:ext cx="4191000" cy="1371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наука,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изучающая как 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эффективно использовать ограниченные ресурсы в условиях безграничных людских потребнобстей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3" name="AutoShape 13"/>
          <p:cNvSpPr>
            <a:spLocks noChangeArrowheads="1"/>
          </p:cNvSpPr>
          <p:nvPr/>
        </p:nvSpPr>
        <p:spPr bwMode="auto">
          <a:xfrm>
            <a:off x="2362200" y="762000"/>
            <a:ext cx="228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AutoShape 14"/>
          <p:cNvSpPr>
            <a:spLocks noChangeArrowheads="1"/>
          </p:cNvSpPr>
          <p:nvPr/>
        </p:nvSpPr>
        <p:spPr bwMode="auto">
          <a:xfrm>
            <a:off x="5943600" y="762000"/>
            <a:ext cx="228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AutoShape 15"/>
          <p:cNvSpPr>
            <a:spLocks noChangeArrowheads="1"/>
          </p:cNvSpPr>
          <p:nvPr/>
        </p:nvSpPr>
        <p:spPr bwMode="auto">
          <a:xfrm>
            <a:off x="2362200" y="16764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6" name="AutoShape 16"/>
          <p:cNvSpPr>
            <a:spLocks noChangeArrowheads="1"/>
          </p:cNvSpPr>
          <p:nvPr/>
        </p:nvSpPr>
        <p:spPr bwMode="auto">
          <a:xfrm>
            <a:off x="5943600" y="1676400"/>
            <a:ext cx="228600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7" name="Прямоугольник 3"/>
          <p:cNvSpPr>
            <a:spLocks noChangeArrowheads="1"/>
          </p:cNvSpPr>
          <p:nvPr/>
        </p:nvSpPr>
        <p:spPr bwMode="auto">
          <a:xfrm>
            <a:off x="2971800" y="3505200"/>
            <a:ext cx="2665413" cy="503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Сферы экономики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8" name="Прямоугольник 4"/>
          <p:cNvSpPr>
            <a:spLocks noChangeArrowheads="1"/>
          </p:cNvSpPr>
          <p:nvPr/>
        </p:nvSpPr>
        <p:spPr bwMode="auto">
          <a:xfrm>
            <a:off x="152400" y="4648200"/>
            <a:ext cx="2089150" cy="484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производство</a:t>
            </a:r>
          </a:p>
        </p:txBody>
      </p:sp>
      <p:sp>
        <p:nvSpPr>
          <p:cNvPr id="14349" name="Прямоугольник 5"/>
          <p:cNvSpPr>
            <a:spLocks noChangeArrowheads="1"/>
          </p:cNvSpPr>
          <p:nvPr/>
        </p:nvSpPr>
        <p:spPr bwMode="auto">
          <a:xfrm>
            <a:off x="2438400" y="4648200"/>
            <a:ext cx="2087563" cy="484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потребление</a:t>
            </a:r>
          </a:p>
        </p:txBody>
      </p:sp>
      <p:sp>
        <p:nvSpPr>
          <p:cNvPr id="14350" name="Прямоугольник 6"/>
          <p:cNvSpPr>
            <a:spLocks noChangeArrowheads="1"/>
          </p:cNvSpPr>
          <p:nvPr/>
        </p:nvSpPr>
        <p:spPr bwMode="auto">
          <a:xfrm>
            <a:off x="4724400" y="4648200"/>
            <a:ext cx="2087563" cy="484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распределение</a:t>
            </a:r>
          </a:p>
        </p:txBody>
      </p:sp>
      <p:sp>
        <p:nvSpPr>
          <p:cNvPr id="14351" name="Прямоугольник 7"/>
          <p:cNvSpPr>
            <a:spLocks noChangeArrowheads="1"/>
          </p:cNvSpPr>
          <p:nvPr/>
        </p:nvSpPr>
        <p:spPr bwMode="auto">
          <a:xfrm>
            <a:off x="6934200" y="4648200"/>
            <a:ext cx="2087563" cy="484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обмен</a:t>
            </a:r>
          </a:p>
        </p:txBody>
      </p:sp>
      <p:cxnSp>
        <p:nvCxnSpPr>
          <p:cNvPr id="14352" name="Прямая со стрелкой 9"/>
          <p:cNvCxnSpPr>
            <a:cxnSpLocks noChangeShapeType="1"/>
          </p:cNvCxnSpPr>
          <p:nvPr/>
        </p:nvCxnSpPr>
        <p:spPr bwMode="auto">
          <a:xfrm flipH="1">
            <a:off x="1136650" y="4016375"/>
            <a:ext cx="3168650" cy="584200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14353" name="Прямая со стрелкой 11"/>
          <p:cNvCxnSpPr>
            <a:cxnSpLocks noChangeShapeType="1"/>
            <a:endCxn id="14349" idx="0"/>
          </p:cNvCxnSpPr>
          <p:nvPr/>
        </p:nvCxnSpPr>
        <p:spPr bwMode="auto">
          <a:xfrm flipH="1">
            <a:off x="3482975" y="4016375"/>
            <a:ext cx="822325" cy="623888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14354" name="Прямая со стрелкой 13"/>
          <p:cNvCxnSpPr>
            <a:cxnSpLocks noChangeShapeType="1"/>
            <a:endCxn id="14350" idx="0"/>
          </p:cNvCxnSpPr>
          <p:nvPr/>
        </p:nvCxnSpPr>
        <p:spPr bwMode="auto">
          <a:xfrm>
            <a:off x="4305300" y="4016375"/>
            <a:ext cx="1463675" cy="623888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14355" name="Прямая со стрелкой 15"/>
          <p:cNvCxnSpPr>
            <a:cxnSpLocks noChangeShapeType="1"/>
            <a:endCxn id="14351" idx="0"/>
          </p:cNvCxnSpPr>
          <p:nvPr/>
        </p:nvCxnSpPr>
        <p:spPr bwMode="auto">
          <a:xfrm>
            <a:off x="4305300" y="4016375"/>
            <a:ext cx="3673475" cy="623888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sp>
        <p:nvSpPr>
          <p:cNvPr id="14356" name="Прямоугольник 16"/>
          <p:cNvSpPr>
            <a:spLocks noChangeArrowheads="1"/>
          </p:cNvSpPr>
          <p:nvPr/>
        </p:nvSpPr>
        <p:spPr bwMode="auto">
          <a:xfrm>
            <a:off x="152400" y="5334000"/>
            <a:ext cx="2089150" cy="1223963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Фирмы, организации</a:t>
            </a:r>
          </a:p>
        </p:txBody>
      </p:sp>
      <p:sp>
        <p:nvSpPr>
          <p:cNvPr id="14357" name="Прямоугольник 17"/>
          <p:cNvSpPr>
            <a:spLocks noChangeArrowheads="1"/>
          </p:cNvSpPr>
          <p:nvPr/>
        </p:nvSpPr>
        <p:spPr bwMode="auto">
          <a:xfrm>
            <a:off x="2438400" y="5334000"/>
            <a:ext cx="2087563" cy="1223963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Люди, организации</a:t>
            </a:r>
          </a:p>
        </p:txBody>
      </p:sp>
      <p:sp>
        <p:nvSpPr>
          <p:cNvPr id="14358" name="Прямоугольник 18"/>
          <p:cNvSpPr>
            <a:spLocks noChangeArrowheads="1"/>
          </p:cNvSpPr>
          <p:nvPr/>
        </p:nvSpPr>
        <p:spPr bwMode="auto">
          <a:xfrm>
            <a:off x="4724400" y="5334000"/>
            <a:ext cx="2089150" cy="1223963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1900">
                <a:latin typeface="Times New Roman" pitchFamily="18" charset="0"/>
                <a:cs typeface="Times New Roman" pitchFamily="18" charset="0"/>
              </a:rPr>
              <a:t>Органы государственной власти, банки</a:t>
            </a:r>
          </a:p>
        </p:txBody>
      </p:sp>
      <p:sp>
        <p:nvSpPr>
          <p:cNvPr id="14359" name="Прямоугольник 19"/>
          <p:cNvSpPr>
            <a:spLocks noChangeArrowheads="1"/>
          </p:cNvSpPr>
          <p:nvPr/>
        </p:nvSpPr>
        <p:spPr bwMode="auto">
          <a:xfrm>
            <a:off x="6934200" y="5334000"/>
            <a:ext cx="2087563" cy="1236663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рынок</a:t>
            </a:r>
          </a:p>
        </p:txBody>
      </p:sp>
      <p:cxnSp>
        <p:nvCxnSpPr>
          <p:cNvPr id="14360" name="Прямая со стрелкой 21"/>
          <p:cNvCxnSpPr>
            <a:cxnSpLocks noChangeShapeType="1"/>
            <a:stCxn id="14348" idx="2"/>
            <a:endCxn id="14356" idx="0"/>
          </p:cNvCxnSpPr>
          <p:nvPr/>
        </p:nvCxnSpPr>
        <p:spPr bwMode="auto">
          <a:xfrm>
            <a:off x="1196975" y="5140325"/>
            <a:ext cx="0" cy="185738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14361" name="Прямая со стрелкой 23"/>
          <p:cNvCxnSpPr>
            <a:cxnSpLocks noChangeShapeType="1"/>
            <a:stCxn id="14349" idx="2"/>
            <a:endCxn id="14357" idx="0"/>
          </p:cNvCxnSpPr>
          <p:nvPr/>
        </p:nvCxnSpPr>
        <p:spPr bwMode="auto">
          <a:xfrm>
            <a:off x="3482975" y="5140325"/>
            <a:ext cx="0" cy="185738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14362" name="Прямая со стрелкой 25"/>
          <p:cNvCxnSpPr>
            <a:cxnSpLocks noChangeShapeType="1"/>
            <a:stCxn id="14350" idx="2"/>
            <a:endCxn id="14358" idx="0"/>
          </p:cNvCxnSpPr>
          <p:nvPr/>
        </p:nvCxnSpPr>
        <p:spPr bwMode="auto">
          <a:xfrm>
            <a:off x="5768975" y="5140325"/>
            <a:ext cx="0" cy="185738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14363" name="Прямая со стрелкой 27"/>
          <p:cNvCxnSpPr>
            <a:cxnSpLocks noChangeShapeType="1"/>
            <a:stCxn id="14351" idx="2"/>
            <a:endCxn id="14359" idx="0"/>
          </p:cNvCxnSpPr>
          <p:nvPr/>
        </p:nvCxnSpPr>
        <p:spPr bwMode="auto">
          <a:xfrm>
            <a:off x="7978775" y="5140325"/>
            <a:ext cx="0" cy="185738"/>
          </a:xfrm>
          <a:prstGeom prst="straightConnector1">
            <a:avLst/>
          </a:prstGeom>
          <a:noFill/>
          <a:ln w="15875" algn="ctr">
            <a:solidFill>
              <a:schemeClr val="hlink"/>
            </a:solidFill>
            <a:round/>
            <a:headEnd/>
            <a:tailEnd type="triangle" w="med" len="med"/>
          </a:ln>
        </p:spPr>
      </p:cxnSp>
      <p:sp>
        <p:nvSpPr>
          <p:cNvPr id="28" name="TextBox 27"/>
          <p:cNvSpPr txBox="1"/>
          <p:nvPr/>
        </p:nvSpPr>
        <p:spPr>
          <a:xfrm>
            <a:off x="5772371" y="3124200"/>
            <a:ext cx="3294813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Блага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это всё, что служит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удовлитворения людских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потребностей 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(даровые и</a:t>
            </a:r>
          </a:p>
          <a:p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экономические)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230188" y="188913"/>
            <a:ext cx="8662987" cy="647700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Главными вопросами в экономике являются:</a:t>
            </a:r>
          </a:p>
        </p:txBody>
      </p:sp>
      <p:sp>
        <p:nvSpPr>
          <p:cNvPr id="15363" name="Прямоугольник 1"/>
          <p:cNvSpPr>
            <a:spLocks noChangeArrowheads="1"/>
          </p:cNvSpPr>
          <p:nvPr/>
        </p:nvSpPr>
        <p:spPr bwMode="auto">
          <a:xfrm>
            <a:off x="228600" y="990600"/>
            <a:ext cx="3262313" cy="865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Что производить?</a:t>
            </a:r>
          </a:p>
        </p:txBody>
      </p:sp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3505200" y="990600"/>
            <a:ext cx="5400675" cy="865188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То, что нужно покупателю, доступно по цене, выгодно производителю</a:t>
            </a: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228600" y="1981200"/>
            <a:ext cx="3262313" cy="863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 производить?</a:t>
            </a:r>
          </a:p>
        </p:txBody>
      </p:sp>
      <p:sp>
        <p:nvSpPr>
          <p:cNvPr id="15366" name="Прямоугольник 4"/>
          <p:cNvSpPr>
            <a:spLocks noChangeArrowheads="1"/>
          </p:cNvSpPr>
          <p:nvPr/>
        </p:nvSpPr>
        <p:spPr bwMode="auto">
          <a:xfrm>
            <a:off x="3505200" y="1981200"/>
            <a:ext cx="5400675" cy="863600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Так, как позволяет конкуренция</a:t>
            </a:r>
          </a:p>
        </p:txBody>
      </p:sp>
      <p:sp>
        <p:nvSpPr>
          <p:cNvPr id="15367" name="Прямоугольник 7"/>
          <p:cNvSpPr>
            <a:spLocks noChangeArrowheads="1"/>
          </p:cNvSpPr>
          <p:nvPr/>
        </p:nvSpPr>
        <p:spPr bwMode="auto">
          <a:xfrm>
            <a:off x="228600" y="2971800"/>
            <a:ext cx="3260725" cy="863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Для кого производить?</a:t>
            </a:r>
          </a:p>
        </p:txBody>
      </p:sp>
      <p:sp>
        <p:nvSpPr>
          <p:cNvPr id="15368" name="Прямоугольник 6"/>
          <p:cNvSpPr>
            <a:spLocks noChangeArrowheads="1"/>
          </p:cNvSpPr>
          <p:nvPr/>
        </p:nvSpPr>
        <p:spPr bwMode="auto">
          <a:xfrm>
            <a:off x="3505200" y="2971800"/>
            <a:ext cx="5383213" cy="863600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  <a:cs typeface="Times New Roman" pitchFamily="18" charset="0"/>
              </a:rPr>
              <a:t>Для того, кто имеет деньги</a:t>
            </a:r>
          </a:p>
        </p:txBody>
      </p:sp>
      <p:sp>
        <p:nvSpPr>
          <p:cNvPr id="15369" name="Прямоугольник 1"/>
          <p:cNvSpPr>
            <a:spLocks noChangeArrowheads="1"/>
          </p:cNvSpPr>
          <p:nvPr/>
        </p:nvSpPr>
        <p:spPr bwMode="auto">
          <a:xfrm>
            <a:off x="381000" y="4038600"/>
            <a:ext cx="8424863" cy="785813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В экономической науке существует два раздела</a:t>
            </a:r>
            <a:r>
              <a:rPr lang="ru-RU" sz="24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370" name="Прямоугольник 2"/>
          <p:cNvSpPr>
            <a:spLocks noChangeArrowheads="1"/>
          </p:cNvSpPr>
          <p:nvPr/>
        </p:nvSpPr>
        <p:spPr bwMode="auto">
          <a:xfrm>
            <a:off x="381000" y="5181600"/>
            <a:ext cx="3810000" cy="1524000"/>
          </a:xfrm>
          <a:prstGeom prst="rect">
            <a:avLst/>
          </a:prstGeom>
          <a:noFill/>
          <a:ln w="15875" algn="ctr">
            <a:solidFill>
              <a:schemeClr val="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Микроэкономика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занимается исследованием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экономики семьи, фирмы, региона, рынков (факторов производства, товаров, услуг).</a:t>
            </a:r>
          </a:p>
        </p:txBody>
      </p:sp>
      <p:sp>
        <p:nvSpPr>
          <p:cNvPr id="15371" name="AutoShape 16"/>
          <p:cNvSpPr>
            <a:spLocks noChangeArrowheads="1"/>
          </p:cNvSpPr>
          <p:nvPr/>
        </p:nvSpPr>
        <p:spPr bwMode="auto">
          <a:xfrm>
            <a:off x="2133600" y="48768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2" name="AutoShape 17"/>
          <p:cNvSpPr>
            <a:spLocks noChangeArrowheads="1"/>
          </p:cNvSpPr>
          <p:nvPr/>
        </p:nvSpPr>
        <p:spPr bwMode="auto">
          <a:xfrm>
            <a:off x="6781800" y="48768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73" name="Text Box 18"/>
          <p:cNvSpPr txBox="1">
            <a:spLocks noChangeArrowheads="1"/>
          </p:cNvSpPr>
          <p:nvPr/>
        </p:nvSpPr>
        <p:spPr bwMode="auto">
          <a:xfrm>
            <a:off x="5029200" y="5181600"/>
            <a:ext cx="3733800" cy="1292662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</a:rPr>
              <a:t>Макроэкономика </a:t>
            </a:r>
            <a:endParaRPr lang="ru-RU" sz="24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b="1" dirty="0" smtClean="0">
                <a:latin typeface="Times New Roman" pitchFamily="18" charset="0"/>
              </a:rPr>
              <a:t>исследует</a:t>
            </a:r>
            <a:r>
              <a:rPr lang="ru-RU" dirty="0" smtClean="0">
                <a:latin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</a:rPr>
              <a:t>– общеэкономические процессы, влияющие на экономику страны в целом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100" y="260350"/>
            <a:ext cx="8424863" cy="78581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экономической науке существует два раздела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9100" y="1790700"/>
            <a:ext cx="3798888" cy="106203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Микроэкономика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занимается исследованием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03875" y="1790700"/>
            <a:ext cx="3240088" cy="71913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Макроэкономика 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stCxn id="2" idx="2"/>
            <a:endCxn id="3" idx="0"/>
          </p:cNvCxnSpPr>
          <p:nvPr/>
        </p:nvCxnSpPr>
        <p:spPr>
          <a:xfrm flipH="1">
            <a:off x="2317750" y="1046163"/>
            <a:ext cx="2312988" cy="7445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2" idx="2"/>
            <a:endCxn id="4" idx="0"/>
          </p:cNvCxnSpPr>
          <p:nvPr/>
        </p:nvCxnSpPr>
        <p:spPr>
          <a:xfrm>
            <a:off x="4630738" y="1046163"/>
            <a:ext cx="2592387" cy="7445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19100" y="3073400"/>
            <a:ext cx="1595438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Экономики семьи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36096" y="4221088"/>
            <a:ext cx="3444999" cy="201622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ИЗУЧАЕТ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ИНФЛЯЦИЮ,</a:t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БЕЗРАБОТИЦУ И</a:t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ЭКОНОМИЧЕСКИЙ РОСТ</a:t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(НАЛОГООБЛОЖЕНИЕ,</a:t>
            </a:r>
            <a:b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ЭКОНОМИЧЕСКИЕ ЦИКЛЫ) 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9100" y="3933825"/>
            <a:ext cx="1595438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Экономики  фирмы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90525" y="4694238"/>
            <a:ext cx="1597025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Экономики  региона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81000" y="5589588"/>
            <a:ext cx="1595438" cy="6477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Экономики  рынков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620963" y="4929188"/>
            <a:ext cx="1597025" cy="6477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факторов производства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620963" y="5751513"/>
            <a:ext cx="1597025" cy="32385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620963" y="6199188"/>
            <a:ext cx="1597025" cy="36036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50825" y="2320925"/>
            <a:ext cx="0" cy="3592513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stCxn id="3" idx="1"/>
          </p:cNvCxnSpPr>
          <p:nvPr/>
        </p:nvCxnSpPr>
        <p:spPr>
          <a:xfrm flipH="1">
            <a:off x="250825" y="2320925"/>
            <a:ext cx="168275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0" idx="1"/>
          </p:cNvCxnSpPr>
          <p:nvPr/>
        </p:nvCxnSpPr>
        <p:spPr>
          <a:xfrm>
            <a:off x="250825" y="3397250"/>
            <a:ext cx="168275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17" idx="1"/>
          </p:cNvCxnSpPr>
          <p:nvPr/>
        </p:nvCxnSpPr>
        <p:spPr>
          <a:xfrm>
            <a:off x="250825" y="5018088"/>
            <a:ext cx="1397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18" idx="1"/>
          </p:cNvCxnSpPr>
          <p:nvPr/>
        </p:nvCxnSpPr>
        <p:spPr>
          <a:xfrm>
            <a:off x="250825" y="5913438"/>
            <a:ext cx="130175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238125" y="4271963"/>
            <a:ext cx="166688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8" idx="3"/>
            <a:endCxn id="21" idx="1"/>
          </p:cNvCxnSpPr>
          <p:nvPr/>
        </p:nvCxnSpPr>
        <p:spPr>
          <a:xfrm flipV="1">
            <a:off x="1976438" y="5253038"/>
            <a:ext cx="644525" cy="66040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8" idx="3"/>
            <a:endCxn id="23" idx="1"/>
          </p:cNvCxnSpPr>
          <p:nvPr/>
        </p:nvCxnSpPr>
        <p:spPr>
          <a:xfrm>
            <a:off x="1976438" y="5913438"/>
            <a:ext cx="644525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18" idx="3"/>
            <a:endCxn id="24" idx="1"/>
          </p:cNvCxnSpPr>
          <p:nvPr/>
        </p:nvCxnSpPr>
        <p:spPr>
          <a:xfrm>
            <a:off x="1976438" y="5913438"/>
            <a:ext cx="644525" cy="46513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7164288" y="2636912"/>
            <a:ext cx="72009" cy="144016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119438"/>
            <a:ext cx="1931988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64" name="Group 72"/>
          <p:cNvGraphicFramePr>
            <a:graphicFrameLocks noGrp="1"/>
          </p:cNvGraphicFramePr>
          <p:nvPr/>
        </p:nvGraphicFramePr>
        <p:xfrm>
          <a:off x="0" y="1066800"/>
          <a:ext cx="9144000" cy="5791200"/>
        </p:xfrm>
        <a:graphic>
          <a:graphicData uri="http://schemas.openxmlformats.org/drawingml/2006/table">
            <a:tbl>
              <a:tblPr/>
              <a:tblGrid>
                <a:gridCol w="6851256"/>
                <a:gridCol w="2292744"/>
              </a:tblGrid>
              <a:tr h="10041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Фактор производства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Факторные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доходы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7008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Труд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(совокупность физических и умственных способностей людей для создания экономических благ).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Зарплата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44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Земля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(все виды природных ресурсов)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Рента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7070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Капитал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: 1) физический (реальный) – произведенные человеком средства  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               производства;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  2) финансовый (денежный) – деньги для покупки факторов     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  производства (инвестиции).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Процент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74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Предпринимательские способности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умение правильно соединить факторы производства и организовать производство;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умение принимать решения и брать ответственность на себя;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умение идти на риск;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быть восприимчивым к нововведениям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Прибыль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406" name="Text Box 69"/>
          <p:cNvSpPr txBox="1">
            <a:spLocks noChangeArrowheads="1"/>
          </p:cNvSpPr>
          <p:nvPr/>
        </p:nvSpPr>
        <p:spPr bwMode="auto">
          <a:xfrm>
            <a:off x="304800" y="304800"/>
            <a:ext cx="83820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hlink"/>
                </a:solidFill>
              </a:rPr>
              <a:t>Факторы производства</a:t>
            </a:r>
            <a:r>
              <a:rPr lang="ru-RU" b="1">
                <a:solidFill>
                  <a:schemeClr val="hlink"/>
                </a:solidFill>
              </a:rPr>
              <a:t> – ресурсы, которые участвуют в процессе производства товаров и услуг (носят ограниченный характер).</a:t>
            </a:r>
          </a:p>
        </p:txBody>
      </p:sp>
      <p:sp>
        <p:nvSpPr>
          <p:cNvPr id="16407" name="Text Box 70"/>
          <p:cNvSpPr txBox="1">
            <a:spLocks noChangeArrowheads="1"/>
          </p:cNvSpPr>
          <p:nvPr/>
        </p:nvSpPr>
        <p:spPr bwMode="auto">
          <a:xfrm>
            <a:off x="0" y="6521450"/>
            <a:ext cx="6019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dirty="0">
                <a:solidFill>
                  <a:srgbClr val="C00000"/>
                </a:solidFill>
              </a:rPr>
              <a:t>Информация</a:t>
            </a:r>
            <a:r>
              <a:rPr lang="ru-RU" sz="1600" b="1" dirty="0"/>
              <a:t> – новый вид ресурсов.</a:t>
            </a:r>
          </a:p>
        </p:txBody>
      </p:sp>
      <p:pic>
        <p:nvPicPr>
          <p:cNvPr id="16408" name="Picture 73" descr="j01874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7773" y="5410200"/>
            <a:ext cx="1396227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2571750"/>
            <a:ext cx="8183562" cy="404495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i="1" dirty="0" smtClean="0"/>
              <a:t>1</a:t>
            </a:r>
            <a:r>
              <a:rPr lang="ru-RU" sz="2800" b="1" i="1" dirty="0" smtClean="0"/>
              <a:t>. Какие системы  экономики вам известны?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endParaRPr lang="ru-RU" sz="2800" b="1" i="1" dirty="0" smtClean="0"/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/>
              <a:t>2. Какая  из них является наиболее эффективной и распространённой  в настоящее время?</a:t>
            </a:r>
            <a:endParaRPr lang="ru-RU" sz="2800" b="1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143932" cy="192882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b="1" i="1" dirty="0" smtClean="0"/>
              <a:t>Роль государства в экономике.</a:t>
            </a:r>
            <a:br>
              <a:rPr lang="ru-RU" sz="4000" b="1" i="1" dirty="0" smtClean="0"/>
            </a:br>
            <a:endParaRPr lang="ru-RU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"/>
            <a:ext cx="8382000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7150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3200" b="1" i="1" dirty="0" smtClean="0"/>
              <a:t>Традиционная экономика</a:t>
            </a:r>
            <a:r>
              <a:rPr lang="ru-RU" i="1" dirty="0" smtClean="0"/>
              <a:t>,</a:t>
            </a:r>
            <a:r>
              <a:rPr lang="ru-RU" b="1" i="1" dirty="0" smtClean="0"/>
              <a:t> </a:t>
            </a:r>
            <a:r>
              <a:rPr lang="ru-RU" i="1" dirty="0" smtClean="0"/>
              <a:t>в которой все определяется обычаями; </a:t>
            </a:r>
          </a:p>
          <a:p>
            <a:pPr marL="571500" indent="-57150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ru-RU" i="1" dirty="0" smtClean="0"/>
          </a:p>
          <a:p>
            <a:pPr marL="571500" indent="-57150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3200" b="1" i="1" dirty="0" smtClean="0"/>
              <a:t>Командная экономика (Плановая)</a:t>
            </a:r>
            <a:r>
              <a:rPr lang="ru-RU" i="1" dirty="0" smtClean="0"/>
              <a:t>, </a:t>
            </a:r>
          </a:p>
          <a:p>
            <a:pPr marL="571500" indent="-571500" fontAlgn="auto">
              <a:spcAft>
                <a:spcPts val="0"/>
              </a:spcAft>
              <a:buNone/>
              <a:defRPr/>
            </a:pPr>
            <a:r>
              <a:rPr lang="ru-RU" i="1" dirty="0" smtClean="0"/>
              <a:t>        в которой экономические решения принимаются государственными органами;</a:t>
            </a:r>
          </a:p>
          <a:p>
            <a:pPr marL="571500" indent="-57150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ru-RU" i="1" dirty="0" smtClean="0"/>
          </a:p>
          <a:p>
            <a:pPr marL="571500" indent="-571500" fontAlgn="auto">
              <a:spcAft>
                <a:spcPts val="0"/>
              </a:spcAft>
              <a:buAutoNum type="arabicPeriod" startAt="3"/>
              <a:defRPr/>
            </a:pPr>
            <a:r>
              <a:rPr lang="ru-RU" sz="3200" b="1" i="1" dirty="0" smtClean="0"/>
              <a:t>Рыночная экономика</a:t>
            </a:r>
            <a:r>
              <a:rPr lang="ru-RU" i="1" dirty="0" smtClean="0"/>
              <a:t>, в которой производители и потребители действуют самостоятельно;</a:t>
            </a:r>
          </a:p>
          <a:p>
            <a:pPr marL="571500" indent="-571500" fontAlgn="auto">
              <a:spcAft>
                <a:spcPts val="0"/>
              </a:spcAft>
              <a:buNone/>
              <a:defRPr/>
            </a:pPr>
            <a:endParaRPr lang="ru-RU" i="1" dirty="0" smtClean="0"/>
          </a:p>
          <a:p>
            <a:pPr marL="571500" indent="-571500" fontAlgn="auto">
              <a:spcAft>
                <a:spcPts val="0"/>
              </a:spcAft>
              <a:buNone/>
              <a:defRPr/>
            </a:pPr>
            <a:r>
              <a:rPr lang="ru-RU" sz="3200" b="1" i="1" dirty="0" smtClean="0"/>
              <a:t>4.  Смешанная экономика</a:t>
            </a:r>
            <a:r>
              <a:rPr lang="ru-RU" b="1" i="1" dirty="0" smtClean="0"/>
              <a:t>, </a:t>
            </a:r>
            <a:r>
              <a:rPr lang="ru-RU" i="1" dirty="0" smtClean="0"/>
              <a:t>объединяющая  самостоятельность покупателей и продавцов с регулирующим воздействием государства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29200" y="762000"/>
            <a:ext cx="4300597" cy="4656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15240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Традиционная экономическая система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5400000" flipH="1">
            <a:off x="250960" y="1485344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83568" y="1301757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Господство натурального хозяйства</a:t>
            </a:r>
            <a:endParaRPr lang="ru-RU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H="1">
            <a:off x="250960" y="2511265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83568" y="2327678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Преимущественно 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аграрное хозяйство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5400000" flipH="1">
            <a:off x="250665" y="3537186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83273" y="3353600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Медленные темпы 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технического прогресса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 flipH="1">
            <a:off x="250960" y="4563108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3568" y="4379521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Традиционные способы 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деятельности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Равнобедренный треугольник 13"/>
          <p:cNvSpPr/>
          <p:nvPr/>
        </p:nvSpPr>
        <p:spPr>
          <a:xfrm rot="5400000" flipH="1">
            <a:off x="250960" y="5590066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967536" y="762000"/>
            <a:ext cx="4176464" cy="4720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935841" y="685800"/>
            <a:ext cx="4208159" cy="4656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  <p:sp>
        <p:nvSpPr>
          <p:cNvPr id="23" name="TextBox 22"/>
          <p:cNvSpPr txBox="1"/>
          <p:nvPr/>
        </p:nvSpPr>
        <p:spPr>
          <a:xfrm>
            <a:off x="609600" y="5486400"/>
            <a:ext cx="6019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Общинная собственность</a:t>
            </a:r>
            <a:endParaRPr lang="ru-RU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35841" y="685800"/>
            <a:ext cx="4208159" cy="4656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24335349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Прямая со стрелкой 52"/>
          <p:cNvCxnSpPr/>
          <p:nvPr/>
        </p:nvCxnSpPr>
        <p:spPr>
          <a:xfrm>
            <a:off x="539552" y="5333259"/>
            <a:ext cx="4197660" cy="0"/>
          </a:xfrm>
          <a:prstGeom prst="straightConnector1">
            <a:avLst/>
          </a:prstGeom>
          <a:ln w="1905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Диаграмма 49"/>
          <p:cNvGraphicFramePr/>
          <p:nvPr>
            <p:extLst>
              <p:ext uri="{D42A27DB-BD31-4B8C-83A1-F6EECF244321}">
                <p14:modId xmlns:p14="http://schemas.microsoft.com/office/powerpoint/2010/main" xmlns="" val="2252520491"/>
              </p:ext>
            </p:extLst>
          </p:nvPr>
        </p:nvGraphicFramePr>
        <p:xfrm>
          <a:off x="427260" y="3695997"/>
          <a:ext cx="5180464" cy="2613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452669"/>
            <a:ext cx="8640960" cy="52322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/>
                <a:latin typeface="AdverGothic" pitchFamily="2" charset="0"/>
              </a:rPr>
              <a:t>Командная экономическая система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/>
              <a:latin typeface="AdverGothic" pitchFamily="2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H="1">
            <a:off x="236152" y="1500353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33400" y="1219200"/>
            <a:ext cx="8272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Государственный контроль над всеми экономическими и</a:t>
            </a:r>
          </a:p>
          <a:p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социальными отношениями</a:t>
            </a:r>
            <a:endParaRPr lang="ru-RU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Равнобедренный треугольник 26"/>
          <p:cNvSpPr/>
          <p:nvPr/>
        </p:nvSpPr>
        <p:spPr>
          <a:xfrm rot="5400000" flipH="1">
            <a:off x="236152" y="2526274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668760" y="2342687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Господство государственной собственности</a:t>
            </a:r>
            <a:endParaRPr lang="ru-RU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497" y="3047279"/>
            <a:ext cx="178830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>
              <a:tabLst>
                <a:tab pos="1616075" algn="l"/>
              </a:tabLst>
            </a:pP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dverGothic" pitchFamily="2" charset="0"/>
              </a:rPr>
              <a:t>Анархия рынка</a:t>
            </a:r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AdverGothic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404331" y="304727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dverGothic" pitchFamily="2" charset="0"/>
              </a:rPr>
              <a:t>Цикличное развитие</a:t>
            </a:r>
            <a:endParaRPr lang="ru-RU" dirty="0"/>
          </a:p>
        </p:txBody>
      </p:sp>
      <p:cxnSp>
        <p:nvCxnSpPr>
          <p:cNvPr id="58" name="Прямая со стрелкой 57"/>
          <p:cNvCxnSpPr>
            <a:stCxn id="54" idx="3"/>
            <a:endCxn id="55" idx="1"/>
          </p:cNvCxnSpPr>
          <p:nvPr/>
        </p:nvCxnSpPr>
        <p:spPr>
          <a:xfrm flipV="1">
            <a:off x="1823806" y="3370444"/>
            <a:ext cx="580525" cy="1"/>
          </a:xfrm>
          <a:prstGeom prst="straightConnector1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724128" y="304727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dverGothic" pitchFamily="2" charset="0"/>
              </a:rPr>
              <a:t>Планомерное развитие</a:t>
            </a:r>
            <a:endParaRPr lang="ru-RU" dirty="0"/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5184068" y="5335256"/>
            <a:ext cx="349238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8" name="Диаграмма 67"/>
          <p:cNvGraphicFramePr/>
          <p:nvPr>
            <p:extLst>
              <p:ext uri="{D42A27DB-BD31-4B8C-83A1-F6EECF244321}">
                <p14:modId xmlns:p14="http://schemas.microsoft.com/office/powerpoint/2010/main" xmlns="" val="2239960870"/>
              </p:ext>
            </p:extLst>
          </p:nvPr>
        </p:nvGraphicFramePr>
        <p:xfrm>
          <a:off x="5089489" y="3018081"/>
          <a:ext cx="4079776" cy="2917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6516216" y="4061413"/>
            <a:ext cx="864096" cy="1959875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5866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5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ushType-SemiBold" pitchFamily="2" charset="0"/>
              </a:rPr>
              <a:t>?</a:t>
            </a:r>
            <a:endParaRPr lang="ru-RU" sz="25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rushType-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7787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0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0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0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0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0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0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0" grpId="0">
        <p:bldSub>
          <a:bldChart bld="category"/>
        </p:bldSub>
      </p:bldGraphic>
      <p:bldP spid="27" grpId="0" animBg="1"/>
      <p:bldP spid="28" grpId="0" build="p"/>
      <p:bldP spid="54" grpId="0"/>
      <p:bldP spid="55" grpId="0"/>
      <p:bldP spid="60" grpId="0"/>
      <p:bldGraphic spid="68" grpId="0">
        <p:bldAsOne/>
      </p:bldGraphic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452669"/>
            <a:ext cx="8640960" cy="52322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/>
                <a:latin typeface="AdverGothic" pitchFamily="2" charset="0"/>
              </a:rPr>
              <a:t>Рыночная экономическая система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/>
              <a:latin typeface="AdverGothic" pitchFamily="2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5400000" flipH="1">
            <a:off x="250960" y="1485344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83568" y="1301757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Свобода участников экономической деятельности</a:t>
            </a:r>
            <a:endParaRPr lang="ru-RU" sz="22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5400000" flipH="1">
            <a:off x="250960" y="2059860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83568" y="1876273"/>
            <a:ext cx="81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Важнейший экономический стимул – возможность 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получения личной материальной выгоды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5400000" flipH="1">
            <a:off x="250961" y="3085781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83864" y="2819400"/>
            <a:ext cx="8460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Ограниченное вмешательство государства в экономические отношения </a:t>
            </a:r>
            <a:endParaRPr lang="ru-RU" sz="2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 flipH="1">
            <a:off x="236152" y="4111702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68760" y="3928116"/>
            <a:ext cx="81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Саморегуляция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экономики действием законов спроса и предложения</a:t>
            </a:r>
            <a:endParaRPr lang="ru-RU" sz="2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>
          <a:xfrm rot="5400000" flipH="1">
            <a:off x="236152" y="5137624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68760" y="4954037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Конкуренция </a:t>
            </a:r>
            <a:endParaRPr lang="ru-RU" sz="2200" b="1" u="sng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5400000" flipH="1">
            <a:off x="236152" y="5712140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68760" y="5528553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Преобладание частной собственности</a:t>
            </a:r>
            <a:endParaRPr lang="ru-RU" sz="2200" b="1" u="sng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9130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67" t="16377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452669"/>
            <a:ext cx="8640960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glow rad="127000">
              <a:schemeClr val="bg1"/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/>
                <a:latin typeface="AdverGothic" pitchFamily="2" charset="0"/>
              </a:rPr>
              <a:t>Смешанная экономическая система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effectLst/>
              <a:latin typeface="AdverGothic" pitchFamily="2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5400000" flipH="1">
            <a:off x="236152" y="1500353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8760" y="1316766"/>
            <a:ext cx="8136904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Многообразие и равноправие форм собственности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H="1">
            <a:off x="236152" y="2074869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68760" y="1891282"/>
            <a:ext cx="8136904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Свободное действие рыночных механизмов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5400000" flipH="1">
            <a:off x="235857" y="2649385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68465" y="2465798"/>
            <a:ext cx="8136904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Государственное регулирование экономических и </a:t>
            </a:r>
          </a:p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социальных отношений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6"/>
          <p:cNvGrpSpPr/>
          <p:nvPr/>
        </p:nvGrpSpPr>
        <p:grpSpPr>
          <a:xfrm>
            <a:off x="308720" y="3643159"/>
            <a:ext cx="8511753" cy="2677360"/>
            <a:chOff x="308719" y="2732369"/>
            <a:chExt cx="8511753" cy="200802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4199" b="8513"/>
            <a:stretch/>
          </p:blipFill>
          <p:spPr>
            <a:xfrm>
              <a:off x="308719" y="2732369"/>
              <a:ext cx="3048118" cy="20080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softEdge rad="63500"/>
            </a:effectLst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7727"/>
            <a:stretch/>
          </p:blipFill>
          <p:spPr>
            <a:xfrm>
              <a:off x="3511875" y="2732369"/>
              <a:ext cx="2120248" cy="20080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softEdge rad="63500"/>
            </a:effectLst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96136" y="2732369"/>
              <a:ext cx="3024336" cy="20080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softEdge rad="63500"/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39060148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16312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0000FF"/>
                </a:solidFill>
              </a:rPr>
              <a:t>Экономическая система</a:t>
            </a:r>
            <a:r>
              <a:rPr lang="ru-RU" sz="2000" dirty="0">
                <a:solidFill>
                  <a:srgbClr val="0000FF"/>
                </a:solidFill>
              </a:rPr>
              <a:t> </a:t>
            </a:r>
            <a:r>
              <a:rPr lang="ru-RU" sz="2000" dirty="0">
                <a:solidFill>
                  <a:schemeClr val="hlink"/>
                </a:solidFill>
              </a:rPr>
              <a:t>- это совокупность взаимосвязанных экономических элементов, образующих определенную целостность, экономическую структуру общества; единство отношений, складывающихся по поводу производства, распределения, обмена и потребления экономических благ.</a:t>
            </a:r>
            <a:r>
              <a:rPr lang="ru-RU" sz="2000" dirty="0"/>
              <a:t> </a:t>
            </a:r>
          </a:p>
        </p:txBody>
      </p:sp>
      <p:graphicFrame>
        <p:nvGraphicFramePr>
          <p:cNvPr id="1026" name="Organization Chart 6"/>
          <p:cNvGraphicFramePr>
            <a:graphicFrameLocks/>
          </p:cNvGraphicFramePr>
          <p:nvPr/>
        </p:nvGraphicFramePr>
        <p:xfrm>
          <a:off x="0" y="1524000"/>
          <a:ext cx="9144000" cy="1219200"/>
        </p:xfrm>
        <a:graphic>
          <a:graphicData uri="http://schemas.openxmlformats.org/drawingml/2006/compatibility">
            <com:legacyDrawing xmlns:com="http://schemas.openxmlformats.org/drawingml/2006/compatibility" spid="_x0000_s79874"/>
          </a:graphicData>
        </a:graphic>
      </p:graphicFrame>
      <p:sp>
        <p:nvSpPr>
          <p:cNvPr id="1038" name="Rectangle 18"/>
          <p:cNvSpPr>
            <a:spLocks noChangeArrowheads="1"/>
          </p:cNvSpPr>
          <p:nvPr/>
        </p:nvSpPr>
        <p:spPr bwMode="auto">
          <a:xfrm>
            <a:off x="0" y="2819400"/>
            <a:ext cx="2362200" cy="40386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dirty="0"/>
              <a:t>это система, в которой </a:t>
            </a:r>
            <a:r>
              <a:rPr lang="ru-RU" sz="1600" b="1" dirty="0"/>
              <a:t>все основные экономические вопросы решаются на основе традиций и обычаев</a:t>
            </a:r>
            <a:r>
              <a:rPr lang="ru-RU" sz="1600" dirty="0"/>
              <a:t>. </a:t>
            </a:r>
            <a:r>
              <a:rPr lang="ru-RU" sz="1600" b="1" dirty="0">
                <a:solidFill>
                  <a:srgbClr val="0000FF"/>
                </a:solidFill>
              </a:rPr>
              <a:t>Она базируется на отсталой технологии, широком распространении ручного труда,</a:t>
            </a:r>
            <a:r>
              <a:rPr lang="ru-RU" sz="1600" dirty="0">
                <a:solidFill>
                  <a:srgbClr val="0000FF"/>
                </a:solidFill>
              </a:rPr>
              <a:t> </a:t>
            </a:r>
            <a:r>
              <a:rPr lang="ru-RU" sz="1600" dirty="0"/>
              <a:t>ярко выраженной </a:t>
            </a:r>
            <a:r>
              <a:rPr lang="ru-RU" sz="1600" dirty="0" err="1"/>
              <a:t>многоукладности</a:t>
            </a:r>
            <a:r>
              <a:rPr lang="ru-RU" sz="1600" dirty="0"/>
              <a:t> экономики (различные формы </a:t>
            </a:r>
            <a:r>
              <a:rPr lang="ru-RU" sz="1600" dirty="0" smtClean="0"/>
              <a:t>хозяйствования) </a:t>
            </a:r>
            <a:endParaRPr lang="ru-RU" sz="1600" dirty="0"/>
          </a:p>
        </p:txBody>
      </p:sp>
      <p:sp>
        <p:nvSpPr>
          <p:cNvPr id="1039" name="Rectangle 19"/>
          <p:cNvSpPr>
            <a:spLocks noChangeArrowheads="1"/>
          </p:cNvSpPr>
          <p:nvPr/>
        </p:nvSpPr>
        <p:spPr bwMode="auto">
          <a:xfrm>
            <a:off x="2438400" y="2674366"/>
            <a:ext cx="2286000" cy="4278094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dirty="0"/>
              <a:t>система, в которой </a:t>
            </a:r>
            <a:r>
              <a:rPr lang="ru-RU" sz="1600" b="1" dirty="0">
                <a:solidFill>
                  <a:srgbClr val="0000FF"/>
                </a:solidFill>
              </a:rPr>
              <a:t>доминируют общественная (государственная) собственность на средства производства</a:t>
            </a:r>
            <a:r>
              <a:rPr lang="ru-RU" sz="1600" dirty="0">
                <a:solidFill>
                  <a:srgbClr val="0000FF"/>
                </a:solidFill>
              </a:rPr>
              <a:t>, </a:t>
            </a:r>
            <a:r>
              <a:rPr lang="ru-RU" sz="1600" dirty="0"/>
              <a:t>коллективное принятие экономических решений, </a:t>
            </a:r>
            <a:r>
              <a:rPr lang="ru-RU" sz="1600" b="1" dirty="0"/>
              <a:t>централизованное руководство экономикой посредством государственного планирования. </a:t>
            </a:r>
          </a:p>
        </p:txBody>
      </p:sp>
      <p:sp>
        <p:nvSpPr>
          <p:cNvPr id="1040" name="Rectangle 20"/>
          <p:cNvSpPr>
            <a:spLocks noChangeArrowheads="1"/>
          </p:cNvSpPr>
          <p:nvPr/>
        </p:nvSpPr>
        <p:spPr bwMode="auto">
          <a:xfrm>
            <a:off x="4724400" y="2667000"/>
            <a:ext cx="2438400" cy="41910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dirty="0"/>
              <a:t>система, </a:t>
            </a:r>
            <a:r>
              <a:rPr lang="ru-RU" sz="1600" b="1" dirty="0">
                <a:solidFill>
                  <a:srgbClr val="0000FF"/>
                </a:solidFill>
              </a:rPr>
              <a:t>основанная на принципах свободного предпринимательства, многообразия форм собственности </a:t>
            </a:r>
            <a:r>
              <a:rPr lang="ru-RU" sz="1600" dirty="0"/>
              <a:t>на средства производства, </a:t>
            </a:r>
            <a:r>
              <a:rPr lang="ru-RU" sz="1600" b="1" dirty="0"/>
              <a:t>рыночного ценообразования, конкуренции, </a:t>
            </a:r>
            <a:r>
              <a:rPr lang="ru-RU" sz="1600" dirty="0"/>
              <a:t>ограниченного вмешательства государства в хозяйственную деятельность. </a:t>
            </a:r>
          </a:p>
        </p:txBody>
      </p:sp>
      <p:sp>
        <p:nvSpPr>
          <p:cNvPr id="1041" name="Rectangle 21"/>
          <p:cNvSpPr>
            <a:spLocks noChangeArrowheads="1"/>
          </p:cNvSpPr>
          <p:nvPr/>
        </p:nvSpPr>
        <p:spPr bwMode="auto">
          <a:xfrm>
            <a:off x="7162800" y="2696290"/>
            <a:ext cx="1981200" cy="4185761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1600" dirty="0"/>
              <a:t>система с элементами других экономических систем. Основные черты : </a:t>
            </a:r>
            <a:r>
              <a:rPr lang="ru-RU" sz="1700" b="1" dirty="0">
                <a:solidFill>
                  <a:srgbClr val="0000FF"/>
                </a:solidFill>
              </a:rPr>
              <a:t>экономическая деятельность на базе количественной частной и государственной собственности; активное государство</a:t>
            </a:r>
            <a:r>
              <a:rPr lang="ru-RU" sz="1600" b="1" dirty="0">
                <a:solidFill>
                  <a:srgbClr val="0000FF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3238" y="214313"/>
            <a:ext cx="8283575" cy="4572000"/>
          </a:xfrm>
          <a:solidFill>
            <a:schemeClr val="accent6">
              <a:lumMod val="40000"/>
              <a:lumOff val="60000"/>
              <a:alpha val="49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i="1" dirty="0" smtClean="0"/>
              <a:t>1.     </a:t>
            </a:r>
            <a:r>
              <a:rPr lang="ru-RU" sz="4000" dirty="0" smtClean="0"/>
              <a:t>В России складывается экономика     </a:t>
            </a:r>
            <a:r>
              <a:rPr lang="ru-RU" sz="4000" b="1" dirty="0" smtClean="0"/>
              <a:t>смешанного </a:t>
            </a:r>
            <a:r>
              <a:rPr lang="ru-RU" sz="4000" dirty="0" smtClean="0"/>
              <a:t>типа. 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/>
              <a:t>2.     </a:t>
            </a:r>
            <a:r>
              <a:rPr lang="ru-RU" sz="4000" dirty="0" smtClean="0"/>
              <a:t>Одна из главных целей – формирование </a:t>
            </a:r>
            <a:r>
              <a:rPr lang="ru-RU" sz="4000" b="1" dirty="0" smtClean="0"/>
              <a:t>социально ориентированного варианта </a:t>
            </a:r>
            <a:r>
              <a:rPr lang="ru-RU" sz="4000" dirty="0" smtClean="0"/>
              <a:t>рыночной политики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/>
              <a:t>3.     Для этого нужно решить множество проблем:   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/>
              <a:t>           —Устранение   чрезмерной социальной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/>
              <a:t>                дифференциации (различий)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/>
              <a:t>          — Борьба  с бедностью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/>
              <a:t>          — Сокращение государственного долга</a:t>
            </a:r>
          </a:p>
          <a:p>
            <a:pPr marL="457200" indent="-45720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4000" dirty="0" smtClean="0"/>
              <a:t>          —  Борьба с </a:t>
            </a:r>
            <a:r>
              <a:rPr lang="ru-RU" sz="4000" b="1" dirty="0" smtClean="0"/>
              <a:t>коррупцией</a:t>
            </a:r>
            <a:r>
              <a:rPr lang="ru-RU" sz="4000" dirty="0" smtClean="0"/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929198"/>
            <a:ext cx="8326756" cy="150019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smtClean="0"/>
              <a:t>Экономические функции государства постоянно  расширяются, уточняются и  совершенствуются</a:t>
            </a:r>
            <a:r>
              <a:rPr lang="ru-RU" sz="3200" i="1" smtClean="0"/>
              <a:t>.</a:t>
            </a:r>
            <a:endParaRPr lang="ru-RU" sz="32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Rectangle 5"/>
          <p:cNvSpPr>
            <a:spLocks noChangeArrowheads="1"/>
          </p:cNvSpPr>
          <p:nvPr/>
        </p:nvSpPr>
        <p:spPr bwMode="auto">
          <a:xfrm>
            <a:off x="228600" y="152400"/>
            <a:ext cx="8716963" cy="110799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Экономический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рост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увеличение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реального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потенциального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доходов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валового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внутреннего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продукта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) в д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ительный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пер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graphicFrame>
        <p:nvGraphicFramePr>
          <p:cNvPr id="7170" name="Organization Chart 11"/>
          <p:cNvGraphicFramePr>
            <a:graphicFrameLocks/>
          </p:cNvGraphicFramePr>
          <p:nvPr/>
        </p:nvGraphicFramePr>
        <p:xfrm>
          <a:off x="0" y="1447800"/>
          <a:ext cx="9144000" cy="2286000"/>
        </p:xfrm>
        <a:graphic>
          <a:graphicData uri="http://schemas.openxmlformats.org/drawingml/2006/compatibility">
            <com:legacyDrawing xmlns:com="http://schemas.openxmlformats.org/drawingml/2006/compatibility" spid="_x0000_s43010"/>
          </a:graphicData>
        </a:graphic>
      </p:graphicFrame>
      <p:sp>
        <p:nvSpPr>
          <p:cNvPr id="7185" name="Rectangle 19"/>
          <p:cNvSpPr>
            <a:spLocks noChangeArrowheads="1"/>
          </p:cNvSpPr>
          <p:nvPr/>
        </p:nvSpPr>
        <p:spPr bwMode="auto">
          <a:xfrm>
            <a:off x="0" y="3886200"/>
            <a:ext cx="4191000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ост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ВВП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счет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расширения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масштабов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использования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ресурсов</a:t>
            </a:r>
            <a:endParaRPr lang="en-US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86" name="Rectangle 20"/>
          <p:cNvSpPr>
            <a:spLocks noChangeArrowheads="1"/>
          </p:cNvSpPr>
          <p:nvPr/>
        </p:nvSpPr>
        <p:spPr bwMode="auto">
          <a:xfrm>
            <a:off x="4572000" y="3963888"/>
            <a:ext cx="457200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величение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ВВП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счет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качественного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улучшения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факторов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повышения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эффективности</a:t>
            </a:r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(технологии, НТР)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87" name="Rectangle 21"/>
          <p:cNvSpPr>
            <a:spLocks noChangeArrowheads="1"/>
          </p:cNvSpPr>
          <p:nvPr/>
        </p:nvSpPr>
        <p:spPr bwMode="auto">
          <a:xfrm>
            <a:off x="228600" y="6553200"/>
            <a:ext cx="86868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1" name="Text Box 34"/>
          <p:cNvSpPr txBox="1">
            <a:spLocks noChangeArrowheads="1"/>
          </p:cNvSpPr>
          <p:nvPr/>
        </p:nvSpPr>
        <p:spPr bwMode="auto">
          <a:xfrm>
            <a:off x="0" y="5638800"/>
            <a:ext cx="88392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hlink"/>
                </a:solidFill>
              </a:rPr>
              <a:t>Экономическое развитие</a:t>
            </a:r>
            <a:r>
              <a:rPr lang="ru-RU" sz="2400" dirty="0">
                <a:solidFill>
                  <a:schemeClr val="hlink"/>
                </a:solidFill>
              </a:rPr>
              <a:t> – качественные изменения в жизни страны.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0" y="0"/>
            <a:ext cx="8839200" cy="221599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b="1" dirty="0" err="1">
                <a:solidFill>
                  <a:schemeClr val="hlink"/>
                </a:solidFill>
              </a:rPr>
              <a:t>Экономический</a:t>
            </a:r>
            <a:r>
              <a:rPr lang="en-US" sz="2400" b="1" dirty="0">
                <a:solidFill>
                  <a:schemeClr val="hlink"/>
                </a:solidFill>
              </a:rPr>
              <a:t> </a:t>
            </a:r>
            <a:r>
              <a:rPr lang="en-US" sz="2400" b="1" dirty="0" err="1">
                <a:solidFill>
                  <a:schemeClr val="hlink"/>
                </a:solidFill>
              </a:rPr>
              <a:t>цикл</a:t>
            </a:r>
            <a:r>
              <a:rPr lang="en-US" sz="2400" dirty="0">
                <a:solidFill>
                  <a:schemeClr val="hlink"/>
                </a:solidFill>
              </a:rPr>
              <a:t> —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периодические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колебания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уровней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занятости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инфляции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цикличности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деловой</a:t>
            </a: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активности</a:t>
            </a:r>
            <a:r>
              <a:rPr lang="ru-RU" sz="2400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Фазы экономического цикла: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экономический спад (рецессия), 2. депрессия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(дно экономики), 3. оживление, 4. эконом. подъем.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6194" name="Organization Chart 24"/>
          <p:cNvGraphicFramePr>
            <a:graphicFrameLocks/>
          </p:cNvGraphicFramePr>
          <p:nvPr/>
        </p:nvGraphicFramePr>
        <p:xfrm>
          <a:off x="0" y="2438400"/>
          <a:ext cx="9144000" cy="1524000"/>
        </p:xfrm>
        <a:graphic>
          <a:graphicData uri="http://schemas.openxmlformats.org/drawingml/2006/compatibility">
            <com:legacyDrawing xmlns:com="http://schemas.openxmlformats.org/drawingml/2006/compatibility" spid="_x0000_s136194"/>
          </a:graphicData>
        </a:graphic>
      </p:graphicFrame>
      <p:sp>
        <p:nvSpPr>
          <p:cNvPr id="6" name="Rectangle 33"/>
          <p:cNvSpPr>
            <a:spLocks noChangeArrowheads="1"/>
          </p:cNvSpPr>
          <p:nvPr/>
        </p:nvSpPr>
        <p:spPr bwMode="auto">
          <a:xfrm>
            <a:off x="0" y="4149566"/>
            <a:ext cx="4495800" cy="25545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стоимость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конечной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продукции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произведенной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территории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данной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страны</a:t>
            </a: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определенный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независимо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того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находятся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факторы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собственности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граждан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данной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страны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принадлежат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иностранцам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7" name="Rectangle 32"/>
          <p:cNvSpPr>
            <a:spLocks noChangeArrowheads="1"/>
          </p:cNvSpPr>
          <p:nvPr/>
        </p:nvSpPr>
        <p:spPr bwMode="auto">
          <a:xfrm>
            <a:off x="4800600" y="4241899"/>
            <a:ext cx="4343400" cy="24622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суммарная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рыночная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стоимость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всех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конечных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товаров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latin typeface="Times New Roman" pitchFamily="18" charset="0"/>
                <a:cs typeface="Times New Roman" pitchFamily="18" charset="0"/>
              </a:rPr>
              <a:t>произведенных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гражданами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страны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помощью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принадлежащих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средств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данной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стране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и в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других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странах</a:t>
            </a:r>
            <a:r>
              <a:rPr lang="en-US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определенный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обычно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2"/>
          <p:cNvGrpSpPr/>
          <p:nvPr/>
        </p:nvGrpSpPr>
        <p:grpSpPr>
          <a:xfrm>
            <a:off x="686997" y="976695"/>
            <a:ext cx="7784284" cy="4904613"/>
            <a:chOff x="827584" y="699542"/>
            <a:chExt cx="7784284" cy="3678460"/>
          </a:xfrm>
        </p:grpSpPr>
        <p:grpSp>
          <p:nvGrpSpPr>
            <p:cNvPr id="25" name="Группа 39"/>
            <p:cNvGrpSpPr/>
            <p:nvPr/>
          </p:nvGrpSpPr>
          <p:grpSpPr>
            <a:xfrm>
              <a:off x="827584" y="699542"/>
              <a:ext cx="7784284" cy="3678460"/>
              <a:chOff x="892172" y="555526"/>
              <a:chExt cx="7784284" cy="3678460"/>
            </a:xfrm>
          </p:grpSpPr>
          <p:grpSp>
            <p:nvGrpSpPr>
              <p:cNvPr id="26" name="Группа 4"/>
              <p:cNvGrpSpPr/>
              <p:nvPr/>
            </p:nvGrpSpPr>
            <p:grpSpPr>
              <a:xfrm>
                <a:off x="892172" y="555526"/>
                <a:ext cx="7784284" cy="3673128"/>
                <a:chOff x="892172" y="555526"/>
                <a:chExt cx="7784284" cy="3673128"/>
              </a:xfrm>
            </p:grpSpPr>
            <p:cxnSp>
              <p:nvCxnSpPr>
                <p:cNvPr id="6" name="Прямая со стрелкой 5"/>
                <p:cNvCxnSpPr/>
                <p:nvPr/>
              </p:nvCxnSpPr>
              <p:spPr>
                <a:xfrm>
                  <a:off x="971600" y="4155926"/>
                  <a:ext cx="7704856" cy="0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Прямая со стрелкой 6"/>
                <p:cNvCxnSpPr/>
                <p:nvPr/>
              </p:nvCxnSpPr>
              <p:spPr>
                <a:xfrm flipV="1">
                  <a:off x="971600" y="555526"/>
                  <a:ext cx="0" cy="3600399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Прямая соединительная линия 7"/>
                <p:cNvCxnSpPr/>
                <p:nvPr/>
              </p:nvCxnSpPr>
              <p:spPr>
                <a:xfrm>
                  <a:off x="899592" y="37957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899592" y="343598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>
                  <a:off x="895932" y="3076575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>
                  <a:off x="892172" y="27162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>
                  <a:off x="899592" y="23558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>
                  <a:off x="899592" y="199548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>
                  <a:off x="899592" y="162845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>
                  <a:off x="899592" y="12763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6200000">
                  <a:off x="1255872" y="415664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6200000">
                  <a:off x="1620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6200000">
                  <a:off x="197342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Прямая соединительная линия 18"/>
                <p:cNvCxnSpPr/>
                <p:nvPr/>
              </p:nvCxnSpPr>
              <p:spPr>
                <a:xfrm rot="16200000">
                  <a:off x="2333785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 rot="16200000">
                  <a:off x="269414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rot="16200000">
                  <a:off x="3060130" y="4152052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16200000">
                  <a:off x="342049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 rot="16200000">
                  <a:off x="3779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16200000">
                  <a:off x="4139630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Прямая соединительная линия 27"/>
              <p:cNvCxnSpPr/>
              <p:nvPr/>
            </p:nvCxnSpPr>
            <p:spPr>
              <a:xfrm rot="16200000">
                <a:off x="4496564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 rot="16200000">
                <a:off x="4860355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rot="16200000">
                <a:off x="5220717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 rot="16200000">
                <a:off x="5583981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16200000">
                <a:off x="5947772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16200000">
                <a:off x="6308134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 rot="16200000">
                <a:off x="6660580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 rot="16200000">
                <a:off x="7024371" y="414830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 rot="16200000">
                <a:off x="7384733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 rot="16200000">
                <a:off x="7740080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 rot="16200000">
                <a:off x="8103871" y="4152900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>
              <a:off x="842856" y="1058863"/>
              <a:ext cx="144016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6959784" y="5873237"/>
            <a:ext cx="158007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Время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7665" y="412403"/>
            <a:ext cx="242033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V</a:t>
            </a:r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 производства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122705" y="1316767"/>
            <a:ext cx="6935536" cy="398017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308305" y="1813852"/>
            <a:ext cx="17428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Arial Narrow" panose="020B0606020202030204" pitchFamily="34" charset="0"/>
              </a:rPr>
              <a:t>Тренд экономического развития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02564" y="1090786"/>
            <a:ext cx="2865381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srgbClr val="002060"/>
                </a:solidFill>
                <a:latin typeface="Segoe Print" panose="02000600000000000000" pitchFamily="2" charset="0"/>
              </a:rPr>
              <a:t>trend</a:t>
            </a:r>
            <a:r>
              <a:rPr lang="ru-RU" sz="2667" b="1" dirty="0">
                <a:solidFill>
                  <a:srgbClr val="002060"/>
                </a:solidFill>
                <a:latin typeface="Segoe Print" panose="02000600000000000000" pitchFamily="2" charset="0"/>
              </a:rPr>
              <a:t> - тенденция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538" y="2177721"/>
            <a:ext cx="286538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prstClr val="black"/>
                </a:solidFill>
                <a:latin typeface="Arial Narrow" panose="020B0606020202030204" pitchFamily="34" charset="0"/>
              </a:rPr>
              <a:t>Рост производства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018987" y="4516289"/>
            <a:ext cx="286538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solidFill>
                  <a:prstClr val="black"/>
                </a:solidFill>
                <a:latin typeface="Arial Narrow" panose="020B0606020202030204" pitchFamily="34" charset="0"/>
              </a:rPr>
              <a:t>Спад производства</a:t>
            </a: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0033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64" t="63775" r="9988"/>
          <a:stretch/>
        </p:blipFill>
        <p:spPr>
          <a:xfrm rot="20383213">
            <a:off x="880527" y="1893562"/>
            <a:ext cx="7531090" cy="3167335"/>
          </a:xfrm>
          <a:prstGeom prst="rect">
            <a:avLst/>
          </a:prstGeom>
          <a:noFill/>
        </p:spPr>
      </p:pic>
      <p:cxnSp>
        <p:nvCxnSpPr>
          <p:cNvPr id="56" name="Прямая со стрелкой 55"/>
          <p:cNvCxnSpPr>
            <a:stCxn id="53" idx="2"/>
          </p:cNvCxnSpPr>
          <p:nvPr/>
        </p:nvCxnSpPr>
        <p:spPr>
          <a:xfrm>
            <a:off x="2214228" y="2680488"/>
            <a:ext cx="590760" cy="796741"/>
          </a:xfrm>
          <a:prstGeom prst="straightConnector1">
            <a:avLst/>
          </a:prstGeom>
          <a:ln w="19050" cap="rnd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53" idx="2"/>
          </p:cNvCxnSpPr>
          <p:nvPr/>
        </p:nvCxnSpPr>
        <p:spPr>
          <a:xfrm>
            <a:off x="2214228" y="2680487"/>
            <a:ext cx="1499442" cy="584170"/>
          </a:xfrm>
          <a:prstGeom prst="straightConnector1">
            <a:avLst/>
          </a:prstGeom>
          <a:ln w="19050" cap="rnd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stCxn id="53" idx="2"/>
          </p:cNvCxnSpPr>
          <p:nvPr/>
        </p:nvCxnSpPr>
        <p:spPr>
          <a:xfrm>
            <a:off x="2214228" y="2680488"/>
            <a:ext cx="2189968" cy="93771"/>
          </a:xfrm>
          <a:prstGeom prst="straightConnector1">
            <a:avLst/>
          </a:prstGeom>
          <a:ln w="19050" cap="rnd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54" idx="0"/>
          </p:cNvCxnSpPr>
          <p:nvPr/>
        </p:nvCxnSpPr>
        <p:spPr>
          <a:xfrm flipH="1" flipV="1">
            <a:off x="3145879" y="3876545"/>
            <a:ext cx="3305799" cy="639744"/>
          </a:xfrm>
          <a:prstGeom prst="straightConnector1">
            <a:avLst/>
          </a:prstGeom>
          <a:ln w="19050" cap="rnd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54" idx="0"/>
          </p:cNvCxnSpPr>
          <p:nvPr/>
        </p:nvCxnSpPr>
        <p:spPr>
          <a:xfrm flipH="1" flipV="1">
            <a:off x="4006465" y="3477229"/>
            <a:ext cx="2445213" cy="1039060"/>
          </a:xfrm>
          <a:prstGeom prst="straightConnector1">
            <a:avLst/>
          </a:prstGeom>
          <a:ln w="19050" cap="rnd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stCxn id="54" idx="0"/>
          </p:cNvCxnSpPr>
          <p:nvPr/>
        </p:nvCxnSpPr>
        <p:spPr>
          <a:xfrm flipH="1" flipV="1">
            <a:off x="4798779" y="3376961"/>
            <a:ext cx="1652899" cy="1139329"/>
          </a:xfrm>
          <a:prstGeom prst="straightConnector1">
            <a:avLst/>
          </a:prstGeom>
          <a:ln w="19050" cap="rnd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47378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2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2"/>
          <p:cNvGrpSpPr/>
          <p:nvPr/>
        </p:nvGrpSpPr>
        <p:grpSpPr>
          <a:xfrm>
            <a:off x="686997" y="976695"/>
            <a:ext cx="7784284" cy="4904613"/>
            <a:chOff x="827584" y="699542"/>
            <a:chExt cx="7784284" cy="3678460"/>
          </a:xfrm>
        </p:grpSpPr>
        <p:grpSp>
          <p:nvGrpSpPr>
            <p:cNvPr id="25" name="Группа 39"/>
            <p:cNvGrpSpPr/>
            <p:nvPr/>
          </p:nvGrpSpPr>
          <p:grpSpPr>
            <a:xfrm>
              <a:off x="827584" y="699542"/>
              <a:ext cx="7784284" cy="3678460"/>
              <a:chOff x="892172" y="555526"/>
              <a:chExt cx="7784284" cy="3678460"/>
            </a:xfrm>
          </p:grpSpPr>
          <p:grpSp>
            <p:nvGrpSpPr>
              <p:cNvPr id="26" name="Группа 4"/>
              <p:cNvGrpSpPr/>
              <p:nvPr/>
            </p:nvGrpSpPr>
            <p:grpSpPr>
              <a:xfrm>
                <a:off x="892172" y="555526"/>
                <a:ext cx="7784284" cy="3673128"/>
                <a:chOff x="892172" y="555526"/>
                <a:chExt cx="7784284" cy="3673128"/>
              </a:xfrm>
            </p:grpSpPr>
            <p:cxnSp>
              <p:nvCxnSpPr>
                <p:cNvPr id="6" name="Прямая со стрелкой 5"/>
                <p:cNvCxnSpPr/>
                <p:nvPr/>
              </p:nvCxnSpPr>
              <p:spPr>
                <a:xfrm>
                  <a:off x="971600" y="4155926"/>
                  <a:ext cx="7704856" cy="0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Прямая со стрелкой 6"/>
                <p:cNvCxnSpPr/>
                <p:nvPr/>
              </p:nvCxnSpPr>
              <p:spPr>
                <a:xfrm flipV="1">
                  <a:off x="971600" y="555526"/>
                  <a:ext cx="0" cy="3600399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Прямая соединительная линия 7"/>
                <p:cNvCxnSpPr/>
                <p:nvPr/>
              </p:nvCxnSpPr>
              <p:spPr>
                <a:xfrm>
                  <a:off x="899592" y="37957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899592" y="343598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>
                  <a:off x="895932" y="3076575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>
                  <a:off x="892172" y="27162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>
                  <a:off x="899592" y="23558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>
                  <a:off x="899592" y="199548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>
                  <a:off x="899592" y="162845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>
                  <a:off x="899592" y="12763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6200000">
                  <a:off x="1255872" y="415664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6200000">
                  <a:off x="1620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6200000">
                  <a:off x="197342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Прямая соединительная линия 18"/>
                <p:cNvCxnSpPr/>
                <p:nvPr/>
              </p:nvCxnSpPr>
              <p:spPr>
                <a:xfrm rot="16200000">
                  <a:off x="2333785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 rot="16200000">
                  <a:off x="269414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rot="16200000">
                  <a:off x="3060130" y="4152052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16200000">
                  <a:off x="342049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 rot="16200000">
                  <a:off x="3779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16200000">
                  <a:off x="4139630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Прямая соединительная линия 27"/>
              <p:cNvCxnSpPr/>
              <p:nvPr/>
            </p:nvCxnSpPr>
            <p:spPr>
              <a:xfrm rot="16200000">
                <a:off x="4496564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 rot="16200000">
                <a:off x="4860355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rot="16200000">
                <a:off x="5220717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 rot="16200000">
                <a:off x="5583981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16200000">
                <a:off x="5947772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16200000">
                <a:off x="6308134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 rot="16200000">
                <a:off x="6660580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 rot="16200000">
                <a:off x="7024371" y="414830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 rot="16200000">
                <a:off x="7384733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 rot="16200000">
                <a:off x="7740080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 rot="16200000">
                <a:off x="8103871" y="4152900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>
              <a:off x="842856" y="1058863"/>
              <a:ext cx="144016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6959784" y="5873237"/>
            <a:ext cx="158007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Время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8202" y="1066799"/>
            <a:ext cx="251459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V</a:t>
            </a:r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 производства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122705" y="1316767"/>
            <a:ext cx="6935536" cy="398017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285445" y="1699582"/>
            <a:ext cx="17428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Arial Narrow" panose="020B0606020202030204" pitchFamily="34" charset="0"/>
              </a:rPr>
              <a:t>Тренд экономического развития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68" r="15885" b="62053"/>
          <a:stretch/>
        </p:blipFill>
        <p:spPr>
          <a:xfrm rot="20107827">
            <a:off x="1969571" y="1606863"/>
            <a:ext cx="3605081" cy="3540188"/>
          </a:xfrm>
          <a:prstGeom prst="rect">
            <a:avLst/>
          </a:prstGeom>
        </p:spPr>
      </p:pic>
      <p:cxnSp>
        <p:nvCxnSpPr>
          <p:cNvPr id="54" name="Прямая со стрелкой 53"/>
          <p:cNvCxnSpPr/>
          <p:nvPr/>
        </p:nvCxnSpPr>
        <p:spPr>
          <a:xfrm flipV="1">
            <a:off x="2339752" y="3525012"/>
            <a:ext cx="0" cy="960107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447800" y="3048000"/>
            <a:ext cx="1717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подъём</a:t>
            </a:r>
          </a:p>
        </p:txBody>
      </p:sp>
    </p:spTree>
    <p:extLst>
      <p:ext uri="{BB962C8B-B14F-4D97-AF65-F5344CB8AC3E}">
        <p14:creationId xmlns:p14="http://schemas.microsoft.com/office/powerpoint/2010/main" xmlns="" val="4159279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2"/>
          <p:cNvGrpSpPr/>
          <p:nvPr/>
        </p:nvGrpSpPr>
        <p:grpSpPr>
          <a:xfrm>
            <a:off x="686997" y="976695"/>
            <a:ext cx="7784284" cy="4904613"/>
            <a:chOff x="827584" y="699542"/>
            <a:chExt cx="7784284" cy="3678460"/>
          </a:xfrm>
        </p:grpSpPr>
        <p:grpSp>
          <p:nvGrpSpPr>
            <p:cNvPr id="26" name="Группа 39"/>
            <p:cNvGrpSpPr/>
            <p:nvPr/>
          </p:nvGrpSpPr>
          <p:grpSpPr>
            <a:xfrm>
              <a:off x="827584" y="699542"/>
              <a:ext cx="7784284" cy="3678460"/>
              <a:chOff x="892172" y="555526"/>
              <a:chExt cx="7784284" cy="3678460"/>
            </a:xfrm>
          </p:grpSpPr>
          <p:grpSp>
            <p:nvGrpSpPr>
              <p:cNvPr id="27" name="Группа 4"/>
              <p:cNvGrpSpPr/>
              <p:nvPr/>
            </p:nvGrpSpPr>
            <p:grpSpPr>
              <a:xfrm>
                <a:off x="892172" y="555526"/>
                <a:ext cx="7784284" cy="3673128"/>
                <a:chOff x="892172" y="555526"/>
                <a:chExt cx="7784284" cy="3673128"/>
              </a:xfrm>
            </p:grpSpPr>
            <p:cxnSp>
              <p:nvCxnSpPr>
                <p:cNvPr id="6" name="Прямая со стрелкой 5"/>
                <p:cNvCxnSpPr/>
                <p:nvPr/>
              </p:nvCxnSpPr>
              <p:spPr>
                <a:xfrm>
                  <a:off x="971600" y="4155926"/>
                  <a:ext cx="7704856" cy="0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Прямая со стрелкой 6"/>
                <p:cNvCxnSpPr/>
                <p:nvPr/>
              </p:nvCxnSpPr>
              <p:spPr>
                <a:xfrm flipV="1">
                  <a:off x="971600" y="555526"/>
                  <a:ext cx="0" cy="3600399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Прямая соединительная линия 7"/>
                <p:cNvCxnSpPr/>
                <p:nvPr/>
              </p:nvCxnSpPr>
              <p:spPr>
                <a:xfrm>
                  <a:off x="899592" y="37957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Прямая соединительная линия 8"/>
                <p:cNvCxnSpPr/>
                <p:nvPr/>
              </p:nvCxnSpPr>
              <p:spPr>
                <a:xfrm>
                  <a:off x="899592" y="343598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Прямая соединительная линия 9"/>
                <p:cNvCxnSpPr/>
                <p:nvPr/>
              </p:nvCxnSpPr>
              <p:spPr>
                <a:xfrm>
                  <a:off x="895932" y="3076575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Прямая соединительная линия 10"/>
                <p:cNvCxnSpPr/>
                <p:nvPr/>
              </p:nvCxnSpPr>
              <p:spPr>
                <a:xfrm>
                  <a:off x="892172" y="27162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единительная линия 11"/>
                <p:cNvCxnSpPr/>
                <p:nvPr/>
              </p:nvCxnSpPr>
              <p:spPr>
                <a:xfrm>
                  <a:off x="899592" y="23558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/>
                <p:nvPr/>
              </p:nvCxnSpPr>
              <p:spPr>
                <a:xfrm>
                  <a:off x="899592" y="199548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единительная линия 13"/>
                <p:cNvCxnSpPr/>
                <p:nvPr/>
              </p:nvCxnSpPr>
              <p:spPr>
                <a:xfrm>
                  <a:off x="899592" y="162845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/>
                <p:nvPr/>
              </p:nvCxnSpPr>
              <p:spPr>
                <a:xfrm>
                  <a:off x="899592" y="12763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единительная линия 15"/>
                <p:cNvCxnSpPr/>
                <p:nvPr/>
              </p:nvCxnSpPr>
              <p:spPr>
                <a:xfrm rot="16200000">
                  <a:off x="1255872" y="415664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/>
                <p:cNvCxnSpPr/>
                <p:nvPr/>
              </p:nvCxnSpPr>
              <p:spPr>
                <a:xfrm rot="16200000">
                  <a:off x="1620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Прямая соединительная линия 17"/>
                <p:cNvCxnSpPr/>
                <p:nvPr/>
              </p:nvCxnSpPr>
              <p:spPr>
                <a:xfrm rot="16200000">
                  <a:off x="197342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Прямая соединительная линия 18"/>
                <p:cNvCxnSpPr/>
                <p:nvPr/>
              </p:nvCxnSpPr>
              <p:spPr>
                <a:xfrm rot="16200000">
                  <a:off x="2333785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Прямая соединительная линия 19"/>
                <p:cNvCxnSpPr/>
                <p:nvPr/>
              </p:nvCxnSpPr>
              <p:spPr>
                <a:xfrm rot="16200000">
                  <a:off x="269414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Прямая соединительная линия 20"/>
                <p:cNvCxnSpPr/>
                <p:nvPr/>
              </p:nvCxnSpPr>
              <p:spPr>
                <a:xfrm rot="16200000">
                  <a:off x="3060130" y="4152052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rot="16200000">
                  <a:off x="342049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 rot="16200000">
                  <a:off x="3779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 rot="16200000">
                  <a:off x="4139630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8" name="Прямая соединительная линия 27"/>
              <p:cNvCxnSpPr/>
              <p:nvPr/>
            </p:nvCxnSpPr>
            <p:spPr>
              <a:xfrm rot="16200000">
                <a:off x="4496564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 rot="16200000">
                <a:off x="4860355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rot="16200000">
                <a:off x="5220717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 rot="16200000">
                <a:off x="5583981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 rot="16200000">
                <a:off x="5947772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 rot="16200000">
                <a:off x="6308134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 rot="16200000">
                <a:off x="6660580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 rot="16200000">
                <a:off x="7024371" y="414830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Прямая соединительная линия 35"/>
              <p:cNvCxnSpPr/>
              <p:nvPr/>
            </p:nvCxnSpPr>
            <p:spPr>
              <a:xfrm rot="16200000">
                <a:off x="7384733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/>
              <p:cNvCxnSpPr/>
              <p:nvPr/>
            </p:nvCxnSpPr>
            <p:spPr>
              <a:xfrm rot="16200000">
                <a:off x="7740080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Прямая соединительная линия 37"/>
              <p:cNvCxnSpPr/>
              <p:nvPr/>
            </p:nvCxnSpPr>
            <p:spPr>
              <a:xfrm rot="16200000">
                <a:off x="8103871" y="4152900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Прямая соединительная линия 41"/>
            <p:cNvCxnSpPr/>
            <p:nvPr/>
          </p:nvCxnSpPr>
          <p:spPr>
            <a:xfrm>
              <a:off x="842856" y="1058863"/>
              <a:ext cx="144016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6959784" y="5873237"/>
            <a:ext cx="158007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Время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8200" y="228600"/>
            <a:ext cx="2362198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V</a:t>
            </a:r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 производства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122705" y="1316767"/>
            <a:ext cx="6935536" cy="398017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285445" y="1699582"/>
            <a:ext cx="17428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Arial Narrow" panose="020B0606020202030204" pitchFamily="34" charset="0"/>
              </a:rPr>
              <a:t>Тренд экономического развития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68" r="15885" b="62053"/>
          <a:stretch/>
        </p:blipFill>
        <p:spPr>
          <a:xfrm rot="20107827">
            <a:off x="1644066" y="1736920"/>
            <a:ext cx="3605081" cy="3540188"/>
          </a:xfrm>
          <a:prstGeom prst="rect">
            <a:avLst/>
          </a:prstGeom>
        </p:spPr>
      </p:pic>
      <p:cxnSp>
        <p:nvCxnSpPr>
          <p:cNvPr id="54" name="Прямая со стрелкой 53"/>
          <p:cNvCxnSpPr/>
          <p:nvPr/>
        </p:nvCxnSpPr>
        <p:spPr>
          <a:xfrm flipV="1">
            <a:off x="1981200" y="3352800"/>
            <a:ext cx="0" cy="960107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447800" y="3733800"/>
            <a:ext cx="1412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подъём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828800" y="2667000"/>
            <a:ext cx="940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пик</a:t>
            </a: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191724" y="3081679"/>
            <a:ext cx="373246" cy="63994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2819400" y="3505200"/>
            <a:ext cx="158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рецессия</a:t>
            </a: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3495201" y="4122228"/>
            <a:ext cx="365785" cy="46346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2286000" y="4269439"/>
            <a:ext cx="1504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депрессия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648083" y="4421466"/>
            <a:ext cx="12202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нижняя 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точка </a:t>
            </a: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спада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 flipV="1">
            <a:off x="4522852" y="3496555"/>
            <a:ext cx="0" cy="625672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886200" y="3048000"/>
            <a:ext cx="1646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оживление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2676" y="1223590"/>
            <a:ext cx="5647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Рецессия</a:t>
            </a:r>
            <a:r>
              <a:rPr lang="ru-RU" sz="2400" b="1" dirty="0">
                <a:solidFill>
                  <a:srgbClr val="002060"/>
                </a:solidFill>
                <a:latin typeface="Segoe Print" panose="02000600000000000000" pitchFamily="2" charset="0"/>
              </a:rPr>
              <a:t> – замедление темпов роста </a:t>
            </a:r>
          </a:p>
          <a:p>
            <a:r>
              <a:rPr lang="ru-RU" sz="2400" b="1" dirty="0">
                <a:solidFill>
                  <a:srgbClr val="002060"/>
                </a:solidFill>
                <a:latin typeface="Segoe Print" panose="02000600000000000000" pitchFamily="2" charset="0"/>
              </a:rPr>
              <a:t>производства или умеренное его сокращение.</a:t>
            </a:r>
          </a:p>
        </p:txBody>
      </p:sp>
      <p:sp>
        <p:nvSpPr>
          <p:cNvPr id="68" name="Выноска 2 (без границы) 67"/>
          <p:cNvSpPr/>
          <p:nvPr/>
        </p:nvSpPr>
        <p:spPr>
          <a:xfrm>
            <a:off x="5087549" y="4496549"/>
            <a:ext cx="3511926" cy="815825"/>
          </a:xfrm>
          <a:prstGeom prst="callout2">
            <a:avLst>
              <a:gd name="adj1" fmla="val 50836"/>
              <a:gd name="adj2" fmla="val -252"/>
              <a:gd name="adj3" fmla="val -12886"/>
              <a:gd name="adj4" fmla="val -5775"/>
              <a:gd name="adj5" fmla="val 469"/>
              <a:gd name="adj6" fmla="val -25198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В результате спада производства</a:t>
            </a:r>
          </a:p>
          <a:p>
            <a:pPr algn="ctr"/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предложение и спрос уравновесятся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943600" y="3282731"/>
            <a:ext cx="3070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Segoe Print" panose="02000600000000000000" pitchFamily="2" charset="0"/>
              </a:rPr>
              <a:t>Стагнация </a:t>
            </a:r>
            <a:r>
              <a:rPr lang="ru-RU" sz="2000" b="1" dirty="0">
                <a:solidFill>
                  <a:srgbClr val="002060"/>
                </a:solidFill>
                <a:latin typeface="Segoe Print" panose="02000600000000000000" pitchFamily="2" charset="0"/>
              </a:rPr>
              <a:t>– </a:t>
            </a:r>
          </a:p>
          <a:p>
            <a:r>
              <a:rPr lang="ru-RU" sz="2000" b="1" dirty="0">
                <a:solidFill>
                  <a:srgbClr val="002060"/>
                </a:solidFill>
                <a:latin typeface="Segoe Print" panose="02000600000000000000" pitchFamily="2" charset="0"/>
              </a:rPr>
              <a:t>застой в развитии.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30779664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5" grpId="0"/>
      <p:bldP spid="66" grpId="0"/>
      <p:bldP spid="70" grpId="0"/>
      <p:bldP spid="25" grpId="0" build="p"/>
      <p:bldP spid="68" grpId="0" build="p" animBg="1"/>
      <p:bldP spid="6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6"/>
          <p:cNvGrpSpPr/>
          <p:nvPr/>
        </p:nvGrpSpPr>
        <p:grpSpPr>
          <a:xfrm>
            <a:off x="695243" y="954269"/>
            <a:ext cx="7784284" cy="4904613"/>
            <a:chOff x="827584" y="699542"/>
            <a:chExt cx="7784284" cy="3678460"/>
          </a:xfrm>
        </p:grpSpPr>
        <p:grpSp>
          <p:nvGrpSpPr>
            <p:cNvPr id="6" name="Группа 7"/>
            <p:cNvGrpSpPr/>
            <p:nvPr/>
          </p:nvGrpSpPr>
          <p:grpSpPr>
            <a:xfrm>
              <a:off x="827584" y="699542"/>
              <a:ext cx="7784284" cy="3678460"/>
              <a:chOff x="892172" y="555526"/>
              <a:chExt cx="7784284" cy="3678460"/>
            </a:xfrm>
          </p:grpSpPr>
          <p:grpSp>
            <p:nvGrpSpPr>
              <p:cNvPr id="7" name="Группа 9"/>
              <p:cNvGrpSpPr/>
              <p:nvPr/>
            </p:nvGrpSpPr>
            <p:grpSpPr>
              <a:xfrm>
                <a:off x="892172" y="555526"/>
                <a:ext cx="7784284" cy="3673128"/>
                <a:chOff x="892172" y="555526"/>
                <a:chExt cx="7784284" cy="3673128"/>
              </a:xfrm>
            </p:grpSpPr>
            <p:cxnSp>
              <p:nvCxnSpPr>
                <p:cNvPr id="22" name="Прямая со стрелкой 21"/>
                <p:cNvCxnSpPr/>
                <p:nvPr/>
              </p:nvCxnSpPr>
              <p:spPr>
                <a:xfrm>
                  <a:off x="971600" y="4155926"/>
                  <a:ext cx="7704856" cy="0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 стрелкой 22"/>
                <p:cNvCxnSpPr/>
                <p:nvPr/>
              </p:nvCxnSpPr>
              <p:spPr>
                <a:xfrm flipV="1">
                  <a:off x="971600" y="555526"/>
                  <a:ext cx="0" cy="3600399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>
                  <a:off x="899592" y="37957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единительная линия 24"/>
                <p:cNvCxnSpPr/>
                <p:nvPr/>
              </p:nvCxnSpPr>
              <p:spPr>
                <a:xfrm>
                  <a:off x="899592" y="343598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/>
                <p:nvPr/>
              </p:nvCxnSpPr>
              <p:spPr>
                <a:xfrm>
                  <a:off x="895932" y="3076575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892172" y="27162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>
                  <a:off x="899592" y="23558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899592" y="199548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/>
                <p:nvPr/>
              </p:nvCxnSpPr>
              <p:spPr>
                <a:xfrm>
                  <a:off x="899592" y="162845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/>
                <p:nvPr/>
              </p:nvCxnSpPr>
              <p:spPr>
                <a:xfrm>
                  <a:off x="899592" y="12763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 rot="16200000">
                  <a:off x="1255872" y="415664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/>
                <p:nvPr/>
              </p:nvCxnSpPr>
              <p:spPr>
                <a:xfrm rot="16200000">
                  <a:off x="1620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 rot="16200000">
                  <a:off x="197342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Прямая соединительная линия 34"/>
                <p:cNvCxnSpPr/>
                <p:nvPr/>
              </p:nvCxnSpPr>
              <p:spPr>
                <a:xfrm rot="16200000">
                  <a:off x="2333785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Прямая соединительная линия 35"/>
                <p:cNvCxnSpPr/>
                <p:nvPr/>
              </p:nvCxnSpPr>
              <p:spPr>
                <a:xfrm rot="16200000">
                  <a:off x="269414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Прямая соединительная линия 36"/>
                <p:cNvCxnSpPr/>
                <p:nvPr/>
              </p:nvCxnSpPr>
              <p:spPr>
                <a:xfrm rot="16200000">
                  <a:off x="3060130" y="4152052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Прямая соединительная линия 37"/>
                <p:cNvCxnSpPr/>
                <p:nvPr/>
              </p:nvCxnSpPr>
              <p:spPr>
                <a:xfrm rot="16200000">
                  <a:off x="342049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Прямая соединительная линия 38"/>
                <p:cNvCxnSpPr/>
                <p:nvPr/>
              </p:nvCxnSpPr>
              <p:spPr>
                <a:xfrm rot="16200000">
                  <a:off x="3779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Прямая соединительная линия 39"/>
                <p:cNvCxnSpPr/>
                <p:nvPr/>
              </p:nvCxnSpPr>
              <p:spPr>
                <a:xfrm rot="16200000">
                  <a:off x="4139630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Прямая соединительная линия 10"/>
              <p:cNvCxnSpPr/>
              <p:nvPr/>
            </p:nvCxnSpPr>
            <p:spPr>
              <a:xfrm rot="16200000">
                <a:off x="4496564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rot="16200000">
                <a:off x="4860355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rot="16200000">
                <a:off x="5220717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 rot="16200000">
                <a:off x="5583981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rot="16200000">
                <a:off x="5947772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rot="16200000">
                <a:off x="6308134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rot="16200000">
                <a:off x="6660580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rot="16200000">
                <a:off x="7024371" y="414830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rot="16200000">
                <a:off x="7384733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rot="16200000">
                <a:off x="7740080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 rot="16200000">
                <a:off x="8103871" y="4152900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Прямая соединительная линия 8"/>
            <p:cNvCxnSpPr/>
            <p:nvPr/>
          </p:nvCxnSpPr>
          <p:spPr>
            <a:xfrm>
              <a:off x="842856" y="1058863"/>
              <a:ext cx="144016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6968031" y="5850812"/>
            <a:ext cx="158007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Время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1" y="685800"/>
            <a:ext cx="2262910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V</a:t>
            </a:r>
            <a:r>
              <a:rPr lang="ru-RU" sz="2667" b="1" dirty="0">
                <a:solidFill>
                  <a:prstClr val="black"/>
                </a:solidFill>
                <a:latin typeface="Arial Narrow" panose="020B0606020202030204" pitchFamily="34" charset="0"/>
              </a:rPr>
              <a:t> производства</a:t>
            </a: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V="1">
            <a:off x="1130952" y="1294342"/>
            <a:ext cx="6935536" cy="398017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293692" y="1677157"/>
            <a:ext cx="17428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Arial Narrow" panose="020B0606020202030204" pitchFamily="34" charset="0"/>
              </a:rPr>
              <a:t>Тренд </a:t>
            </a:r>
          </a:p>
          <a:p>
            <a:r>
              <a:rPr lang="ru-RU" sz="2400" b="1" dirty="0">
                <a:solidFill>
                  <a:srgbClr val="006600"/>
                </a:solidFill>
                <a:latin typeface="Arial Narrow" panose="020B0606020202030204" pitchFamily="34" charset="0"/>
              </a:rPr>
              <a:t>экономического </a:t>
            </a:r>
          </a:p>
          <a:p>
            <a:r>
              <a:rPr lang="ru-RU" sz="2400" b="1" dirty="0">
                <a:solidFill>
                  <a:srgbClr val="006600"/>
                </a:solidFill>
                <a:latin typeface="Arial Narrow" panose="020B0606020202030204" pitchFamily="34" charset="0"/>
              </a:rPr>
              <a:t>развития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68" r="15885" b="62053"/>
          <a:stretch/>
        </p:blipFill>
        <p:spPr>
          <a:xfrm rot="20107827">
            <a:off x="2101264" y="1584521"/>
            <a:ext cx="3605081" cy="3540188"/>
          </a:xfrm>
          <a:prstGeom prst="rect">
            <a:avLst/>
          </a:prstGeom>
        </p:spPr>
      </p:pic>
      <p:cxnSp>
        <p:nvCxnSpPr>
          <p:cNvPr id="46" name="Прямая со стрелкой 45"/>
          <p:cNvCxnSpPr/>
          <p:nvPr/>
        </p:nvCxnSpPr>
        <p:spPr>
          <a:xfrm flipV="1">
            <a:off x="2347999" y="3502585"/>
            <a:ext cx="0" cy="960107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371600" y="3200400"/>
            <a:ext cx="1212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подъём</a:t>
            </a: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3352800" y="2971800"/>
            <a:ext cx="297046" cy="79234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971800" y="3276600"/>
            <a:ext cx="1368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рецессия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657600" y="3962400"/>
            <a:ext cx="365785" cy="463461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590800" y="4267200"/>
            <a:ext cx="1536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депрессия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962400" y="4495800"/>
            <a:ext cx="12202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нижняя точка спада</a:t>
            </a:r>
          </a:p>
        </p:txBody>
      </p:sp>
      <p:cxnSp>
        <p:nvCxnSpPr>
          <p:cNvPr id="54" name="Прямая со стрелкой 53"/>
          <p:cNvCxnSpPr/>
          <p:nvPr/>
        </p:nvCxnSpPr>
        <p:spPr>
          <a:xfrm flipV="1">
            <a:off x="4531099" y="3474129"/>
            <a:ext cx="0" cy="625672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529089" y="3581400"/>
            <a:ext cx="1795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оживление</a:t>
            </a:r>
          </a:p>
        </p:txBody>
      </p:sp>
      <p:cxnSp>
        <p:nvCxnSpPr>
          <p:cNvPr id="56" name="Прямая со стрелкой 55"/>
          <p:cNvCxnSpPr/>
          <p:nvPr/>
        </p:nvCxnSpPr>
        <p:spPr>
          <a:xfrm flipV="1">
            <a:off x="4495800" y="2667000"/>
            <a:ext cx="0" cy="625672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276600" y="2590800"/>
            <a:ext cx="1220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подъём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V="1">
            <a:off x="2667000" y="1676400"/>
            <a:ext cx="6556" cy="1197887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 flipV="1">
            <a:off x="4626224" y="1682976"/>
            <a:ext cx="3141" cy="649488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V="1">
            <a:off x="2667000" y="1676400"/>
            <a:ext cx="1905000" cy="195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Овал 62"/>
          <p:cNvSpPr/>
          <p:nvPr/>
        </p:nvSpPr>
        <p:spPr>
          <a:xfrm>
            <a:off x="2780651" y="2902197"/>
            <a:ext cx="67127" cy="96011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4596550" y="2314746"/>
            <a:ext cx="67127" cy="96011"/>
          </a:xfrm>
          <a:prstGeom prst="ellipse">
            <a:avLst/>
          </a:prstGeom>
          <a:solidFill>
            <a:srgbClr val="C0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white"/>
              </a:solidFill>
            </a:endParaRPr>
          </a:p>
        </p:txBody>
      </p:sp>
      <p:grpSp>
        <p:nvGrpSpPr>
          <p:cNvPr id="8" name="Группа 64"/>
          <p:cNvGrpSpPr/>
          <p:nvPr/>
        </p:nvGrpSpPr>
        <p:grpSpPr>
          <a:xfrm>
            <a:off x="3175814" y="533400"/>
            <a:ext cx="2996386" cy="1088341"/>
            <a:chOff x="1506037" y="1804461"/>
            <a:chExt cx="1109093" cy="638087"/>
          </a:xfrm>
        </p:grpSpPr>
        <p:sp>
          <p:nvSpPr>
            <p:cNvPr id="66" name="Овальная выноска 65"/>
            <p:cNvSpPr/>
            <p:nvPr/>
          </p:nvSpPr>
          <p:spPr>
            <a:xfrm>
              <a:off x="1506037" y="1804461"/>
              <a:ext cx="1103036" cy="508072"/>
            </a:xfrm>
            <a:prstGeom prst="wedgeEllipseCallout">
              <a:avLst>
                <a:gd name="adj1" fmla="val -31286"/>
                <a:gd name="adj2" fmla="val 87279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rgbClr val="FF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535010" y="1851990"/>
              <a:ext cx="1080120" cy="590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Экономический</a:t>
              </a:r>
              <a:r>
                <a:rPr lang="ru-RU" sz="24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</a:t>
              </a:r>
              <a:r>
                <a:rPr lang="ru-RU" sz="2400" b="1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цикл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128227" y="1860447"/>
            <a:ext cx="940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пик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348000" y="2502509"/>
            <a:ext cx="940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пик</a:t>
            </a:r>
          </a:p>
        </p:txBody>
      </p:sp>
    </p:spTree>
    <p:extLst>
      <p:ext uri="{BB962C8B-B14F-4D97-AF65-F5344CB8AC3E}">
        <p14:creationId xmlns:p14="http://schemas.microsoft.com/office/powerpoint/2010/main" xmlns="" val="1627351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1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2250"/>
                            </p:stCondLst>
                            <p:childTnLst>
                              <p:par>
                                <p:cTn id="10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325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/>
      <p:bldP spid="47" grpId="0"/>
      <p:bldP spid="50" grpId="0"/>
      <p:bldP spid="52" grpId="0"/>
      <p:bldP spid="53" grpId="0"/>
      <p:bldP spid="55" grpId="0"/>
      <p:bldP spid="57" grpId="0"/>
      <p:bldP spid="63" grpId="0" animBg="1"/>
      <p:bldP spid="64" grpId="0" animBg="1"/>
      <p:bldP spid="58" grpId="0"/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64096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33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экономических циклов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665481" y="1261587"/>
            <a:ext cx="7784284" cy="4904613"/>
            <a:chOff x="827584" y="699542"/>
            <a:chExt cx="7784284" cy="3678460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827584" y="699542"/>
              <a:ext cx="7784284" cy="3678460"/>
              <a:chOff x="892172" y="555526"/>
              <a:chExt cx="7784284" cy="3678460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892172" y="555526"/>
                <a:ext cx="7784284" cy="3673128"/>
                <a:chOff x="892172" y="555526"/>
                <a:chExt cx="7784284" cy="3673128"/>
              </a:xfrm>
            </p:grpSpPr>
            <p:cxnSp>
              <p:nvCxnSpPr>
                <p:cNvPr id="21" name="Прямая со стрелкой 20"/>
                <p:cNvCxnSpPr/>
                <p:nvPr/>
              </p:nvCxnSpPr>
              <p:spPr>
                <a:xfrm>
                  <a:off x="971600" y="4155926"/>
                  <a:ext cx="7704856" cy="0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 стрелкой 21"/>
                <p:cNvCxnSpPr/>
                <p:nvPr/>
              </p:nvCxnSpPr>
              <p:spPr>
                <a:xfrm flipV="1">
                  <a:off x="971600" y="555526"/>
                  <a:ext cx="0" cy="3600399"/>
                </a:xfrm>
                <a:prstGeom prst="straightConnector1">
                  <a:avLst/>
                </a:prstGeom>
                <a:ln w="19050" cap="rnd">
                  <a:solidFill>
                    <a:schemeClr val="tx1">
                      <a:lumMod val="75000"/>
                      <a:lumOff val="25000"/>
                    </a:schemeClr>
                  </a:solidFill>
                  <a:tailEnd type="stealth" w="med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/>
                <p:cNvCxnSpPr/>
                <p:nvPr/>
              </p:nvCxnSpPr>
              <p:spPr>
                <a:xfrm>
                  <a:off x="899592" y="37957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/>
                <p:cNvCxnSpPr/>
                <p:nvPr/>
              </p:nvCxnSpPr>
              <p:spPr>
                <a:xfrm>
                  <a:off x="899592" y="343598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единительная линия 24"/>
                <p:cNvCxnSpPr/>
                <p:nvPr/>
              </p:nvCxnSpPr>
              <p:spPr>
                <a:xfrm>
                  <a:off x="895932" y="3076575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/>
                <p:nvPr/>
              </p:nvCxnSpPr>
              <p:spPr>
                <a:xfrm>
                  <a:off x="892172" y="2716213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899592" y="23558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>
                  <a:off x="899592" y="199548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>
                  <a:off x="899592" y="1628458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/>
                <p:nvPr/>
              </p:nvCxnSpPr>
              <p:spPr>
                <a:xfrm>
                  <a:off x="899592" y="1276350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/>
                <p:nvPr/>
              </p:nvCxnSpPr>
              <p:spPr>
                <a:xfrm rot="16200000">
                  <a:off x="1255872" y="415664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/>
                <p:cNvCxnSpPr/>
                <p:nvPr/>
              </p:nvCxnSpPr>
              <p:spPr>
                <a:xfrm rot="16200000">
                  <a:off x="1620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Прямая соединительная линия 32"/>
                <p:cNvCxnSpPr/>
                <p:nvPr/>
              </p:nvCxnSpPr>
              <p:spPr>
                <a:xfrm rot="16200000">
                  <a:off x="197342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 rot="16200000">
                  <a:off x="2333785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Прямая соединительная линия 34"/>
                <p:cNvCxnSpPr/>
                <p:nvPr/>
              </p:nvCxnSpPr>
              <p:spPr>
                <a:xfrm rot="16200000">
                  <a:off x="269414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Прямая соединительная линия 35"/>
                <p:cNvCxnSpPr/>
                <p:nvPr/>
              </p:nvCxnSpPr>
              <p:spPr>
                <a:xfrm rot="16200000">
                  <a:off x="3060130" y="4152052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Прямая соединительная линия 36"/>
                <p:cNvCxnSpPr/>
                <p:nvPr/>
              </p:nvCxnSpPr>
              <p:spPr>
                <a:xfrm rot="16200000">
                  <a:off x="3420492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Прямая соединительная линия 37"/>
                <p:cNvCxnSpPr/>
                <p:nvPr/>
              </p:nvCxnSpPr>
              <p:spPr>
                <a:xfrm rot="16200000">
                  <a:off x="3779267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Прямая соединительная линия 38"/>
                <p:cNvCxnSpPr/>
                <p:nvPr/>
              </p:nvCxnSpPr>
              <p:spPr>
                <a:xfrm rot="16200000">
                  <a:off x="4139630" y="4155926"/>
                  <a:ext cx="144016" cy="0"/>
                </a:xfrm>
                <a:prstGeom prst="lin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" name="Прямая соединительная линия 9"/>
              <p:cNvCxnSpPr/>
              <p:nvPr/>
            </p:nvCxnSpPr>
            <p:spPr>
              <a:xfrm rot="16200000">
                <a:off x="4496564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/>
              <p:cNvCxnSpPr/>
              <p:nvPr/>
            </p:nvCxnSpPr>
            <p:spPr>
              <a:xfrm rot="16200000">
                <a:off x="4860355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 rot="16200000">
                <a:off x="5220717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 rot="16200000">
                <a:off x="5583981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 rot="16200000">
                <a:off x="5947772" y="415895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 rot="16200000">
                <a:off x="6308134" y="4161978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единительная линия 15"/>
              <p:cNvCxnSpPr/>
              <p:nvPr/>
            </p:nvCxnSpPr>
            <p:spPr>
              <a:xfrm rot="16200000">
                <a:off x="6660580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 rot="16200000">
                <a:off x="7024371" y="414830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rot="16200000">
                <a:off x="7384733" y="4151332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rot="16200000">
                <a:off x="7740080" y="4155926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rot="16200000">
                <a:off x="8103871" y="4152900"/>
                <a:ext cx="144016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Прямая соединительная линия 7"/>
            <p:cNvCxnSpPr/>
            <p:nvPr/>
          </p:nvCxnSpPr>
          <p:spPr>
            <a:xfrm>
              <a:off x="842856" y="1058863"/>
              <a:ext cx="144016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Прямая соединительная линия 41"/>
          <p:cNvCxnSpPr/>
          <p:nvPr/>
        </p:nvCxnSpPr>
        <p:spPr>
          <a:xfrm flipV="1">
            <a:off x="1101189" y="1601659"/>
            <a:ext cx="6935536" cy="3980177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6" t="63775" r="7240"/>
          <a:stretch/>
        </p:blipFill>
        <p:spPr>
          <a:xfrm rot="20279407">
            <a:off x="713352" y="2904199"/>
            <a:ext cx="7662694" cy="1729505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947" r="5904" b="36225"/>
          <a:stretch/>
        </p:blipFill>
        <p:spPr>
          <a:xfrm rot="20204643">
            <a:off x="505015" y="2410266"/>
            <a:ext cx="7835083" cy="236296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6" t="6952" r="7240" b="65497"/>
          <a:stretch/>
        </p:blipFill>
        <p:spPr>
          <a:xfrm rot="20120899">
            <a:off x="719170" y="2289761"/>
            <a:ext cx="7472624" cy="219288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066800" y="1066800"/>
            <a:ext cx="2883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Segoe Print" panose="02000600000000000000" pitchFamily="2" charset="0"/>
              </a:rPr>
              <a:t>Цикл </a:t>
            </a:r>
            <a:r>
              <a:rPr lang="ru-RU" sz="3200" b="1" dirty="0" err="1">
                <a:solidFill>
                  <a:srgbClr val="002060"/>
                </a:solidFill>
                <a:latin typeface="Segoe Print" panose="02000600000000000000" pitchFamily="2" charset="0"/>
              </a:rPr>
              <a:t>Китчина</a:t>
            </a:r>
            <a:endParaRPr lang="ru-RU" sz="3200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43000" y="2133600"/>
            <a:ext cx="2883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Segoe Print" panose="02000600000000000000" pitchFamily="2" charset="0"/>
              </a:rPr>
              <a:t>Цикл </a:t>
            </a:r>
            <a:r>
              <a:rPr lang="ru-RU" sz="3200" b="1" dirty="0" err="1">
                <a:solidFill>
                  <a:srgbClr val="002060"/>
                </a:solidFill>
                <a:latin typeface="Segoe Print" panose="02000600000000000000" pitchFamily="2" charset="0"/>
              </a:rPr>
              <a:t>Жюгляра</a:t>
            </a:r>
            <a:endParaRPr lang="ru-RU" sz="3200" b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15000" y="3352800"/>
            <a:ext cx="2883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Segoe Print" panose="02000600000000000000" pitchFamily="2" charset="0"/>
              </a:rPr>
              <a:t>Цикл Кузнеца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418466" y="4493153"/>
            <a:ext cx="33711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Segoe Print" panose="02000600000000000000" pitchFamily="2" charset="0"/>
              </a:rPr>
              <a:t>Цикл Кондратьева</a:t>
            </a:r>
          </a:p>
        </p:txBody>
      </p:sp>
    </p:spTree>
    <p:extLst>
      <p:ext uri="{BB962C8B-B14F-4D97-AF65-F5344CB8AC3E}">
        <p14:creationId xmlns:p14="http://schemas.microsoft.com/office/powerpoint/2010/main" xmlns="" val="894473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7" grpId="0"/>
      <p:bldP spid="48" grpId="0"/>
      <p:bldP spid="49" grpId="0"/>
      <p:bldP spid="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0618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100" b="1" dirty="0">
                <a:solidFill>
                  <a:srgbClr val="FF0000"/>
                </a:solidFill>
              </a:rPr>
              <a:t>Рынок –</a:t>
            </a:r>
            <a:r>
              <a:rPr lang="ru-RU" sz="2100" b="1" dirty="0">
                <a:solidFill>
                  <a:schemeClr val="hlink"/>
                </a:solidFill>
              </a:rPr>
              <a:t> </a:t>
            </a:r>
            <a:r>
              <a:rPr lang="ru-RU" sz="21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совокупность всех отношений, а также форм и организаций сотрудничества людей друг с другом, касающихся купли-продажи товаров и услуг.</a:t>
            </a:r>
          </a:p>
        </p:txBody>
      </p:sp>
      <p:graphicFrame>
        <p:nvGraphicFramePr>
          <p:cNvPr id="2050" name="Organization Chart 9"/>
          <p:cNvGraphicFramePr>
            <a:graphicFrameLocks/>
          </p:cNvGraphicFramePr>
          <p:nvPr/>
        </p:nvGraphicFramePr>
        <p:xfrm>
          <a:off x="152400" y="1295400"/>
          <a:ext cx="3733800" cy="541020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  <p:sp>
        <p:nvSpPr>
          <p:cNvPr id="2062" name="Text Box 19"/>
          <p:cNvSpPr txBox="1">
            <a:spLocks noChangeArrowheads="1"/>
          </p:cNvSpPr>
          <p:nvPr/>
        </p:nvSpPr>
        <p:spPr bwMode="auto">
          <a:xfrm>
            <a:off x="2438400" y="1143000"/>
            <a:ext cx="6705600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FF"/>
                </a:solidFill>
              </a:rPr>
              <a:t>Конкуренция</a:t>
            </a:r>
            <a:r>
              <a:rPr lang="ru-RU" sz="1600" b="1" dirty="0">
                <a:solidFill>
                  <a:srgbClr val="0000FF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–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соревнование между производителями за лучшие результаты, борьба за рынки сбыта товаров с целью получения более высокого дохода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10200" y="2514600"/>
            <a:ext cx="2286000" cy="990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10200" y="4495800"/>
            <a:ext cx="3733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Рынок рабочей силы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28194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Виды рынков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10200" y="5334000"/>
            <a:ext cx="3733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Рынок капитала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-533400" y="-1524000"/>
            <a:ext cx="45719" cy="457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10200" y="3657600"/>
            <a:ext cx="3733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Рынок товаров и услуг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10200" y="6172200"/>
            <a:ext cx="3733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Рынок ресурсов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4419600" y="2895600"/>
            <a:ext cx="228600" cy="365760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572000" y="3962400"/>
            <a:ext cx="8382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4572000" y="4800600"/>
            <a:ext cx="8382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4572000" y="5562600"/>
            <a:ext cx="8382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4572000" y="6172200"/>
            <a:ext cx="838200" cy="304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2895600"/>
            <a:ext cx="838200" cy="152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2071688"/>
          </a:xfrm>
        </p:spPr>
        <p:txBody>
          <a:bodyPr anchor="t"/>
          <a:lstStyle/>
          <a:p>
            <a:pPr algn="l" eaLnBrk="1" hangingPunct="1"/>
            <a:r>
              <a:rPr lang="ru-RU" sz="2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нормальной деятельности рынка необходимы определенные условия, рынок  выполняет определенные функции.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192" y="1371600"/>
            <a:ext cx="9039035" cy="418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>
          <a:xfrm>
            <a:off x="571500" y="500063"/>
            <a:ext cx="8072438" cy="5643562"/>
          </a:xfrm>
        </p:spPr>
        <p:txBody>
          <a:bodyPr anchor="t"/>
          <a:lstStyle/>
          <a:p>
            <a:pPr algn="l" eaLnBrk="1" hangingPunct="1"/>
            <a:r>
              <a:rPr lang="ru-RU" sz="2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60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310" y="533400"/>
            <a:ext cx="8121316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0000FF"/>
                </a:solidFill>
                <a:latin typeface="+mn-lt"/>
              </a:rPr>
              <a:t>Характерные черты рыночной экономики</a:t>
            </a:r>
            <a:endParaRPr lang="ru-RU" dirty="0">
              <a:solidFill>
                <a:srgbClr val="0000FF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39552" y="692696"/>
          <a:ext cx="82296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444500"/>
          </a:xfrm>
        </p:spPr>
        <p:txBody>
          <a:bodyPr/>
          <a:lstStyle/>
          <a:p>
            <a:r>
              <a:rPr lang="ru-RU" sz="3200" b="0" dirty="0" smtClean="0"/>
              <a:t> </a:t>
            </a:r>
            <a:r>
              <a:rPr lang="ru-RU" sz="3200" b="1" dirty="0">
                <a:solidFill>
                  <a:srgbClr val="002060"/>
                </a:solidFill>
              </a:rPr>
              <a:t>Конкуренция. Рыночная структура  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57200" y="1066800"/>
            <a:ext cx="8382000" cy="1981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09600" y="1143000"/>
            <a:ext cx="82296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Конкуренция</a:t>
            </a:r>
            <a:r>
              <a:rPr lang="ru-RU" sz="26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позднелат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concurentia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от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concurrere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– сталкиваться) – соперничество между участниками рынка за лучшие условия производства и купли-продажи товаров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57200" y="4114800"/>
            <a:ext cx="3733800" cy="2057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Ценовая конкуренция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(снижение цен на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однотипную продукцию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сравнению с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конкурентами)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572000" y="3733800"/>
            <a:ext cx="4343400" cy="2667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Неценовая конкуренция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(предложение более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качественного товара,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создание системы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гарантийного обслуживания,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реклама товара)</a:t>
            </a: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981200" y="3048000"/>
            <a:ext cx="0" cy="1066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6553200" y="3048000"/>
            <a:ext cx="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81000" y="0"/>
            <a:ext cx="79248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6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Рыночная структура</a:t>
            </a:r>
            <a:r>
              <a:rPr lang="ru-RU" sz="2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– условия, в которых протекает</a:t>
            </a:r>
          </a:p>
          <a:p>
            <a:pPr algn="ctr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рыночная конкуренция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81000" y="1676400"/>
            <a:ext cx="3505200" cy="16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Совершенная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(свободная)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конкуренция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81000" y="4191000"/>
            <a:ext cx="4038600" cy="16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Олигополия</a:t>
            </a:r>
            <a:r>
              <a:rPr lang="ru-RU" sz="2400" b="1" dirty="0">
                <a:latin typeface="Tahoma" pitchFamily="34" charset="0"/>
              </a:rPr>
              <a:t>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724400" y="4267200"/>
            <a:ext cx="4038600" cy="16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Монополистическая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конкуренция</a:t>
            </a: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5181600" y="1676400"/>
            <a:ext cx="3581400" cy="160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Монополия</a:t>
            </a:r>
            <a:r>
              <a:rPr lang="ru-RU" sz="2400" b="1" dirty="0">
                <a:latin typeface="Tahoma" pitchFamily="34" charset="0"/>
              </a:rPr>
              <a:t> </a:t>
            </a:r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2209800" y="1295400"/>
            <a:ext cx="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6934200" y="1295400"/>
            <a:ext cx="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4114800" y="1295400"/>
            <a:ext cx="0" cy="297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4953000" y="1295400"/>
            <a:ext cx="0" cy="2971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81000" y="457200"/>
            <a:ext cx="2743200" cy="2590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>
                <a:latin typeface="Tahoma" pitchFamily="34" charset="0"/>
              </a:rPr>
              <a:t>Совершенная</a:t>
            </a:r>
          </a:p>
          <a:p>
            <a:pPr algn="ctr"/>
            <a:r>
              <a:rPr lang="ru-RU" sz="2400" b="1" dirty="0">
                <a:latin typeface="Tahoma" pitchFamily="34" charset="0"/>
              </a:rPr>
              <a:t>(свободная)</a:t>
            </a:r>
          </a:p>
          <a:p>
            <a:pPr algn="ctr"/>
            <a:r>
              <a:rPr lang="ru-RU" sz="2400" b="1" dirty="0">
                <a:latin typeface="Tahoma" pitchFamily="34" charset="0"/>
              </a:rPr>
              <a:t>конкуренция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505200" y="0"/>
            <a:ext cx="5105400" cy="32316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Существует множество мелких фирм, предлагающих на рынок однородную продукцию.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Нет ограничений на доступ той или другой фирмы к информации о состоянии рынка,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 ценах на товары (услуги), ресурсы, о затратах и т.д. 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4038600"/>
            <a:ext cx="8915400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ahoma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Нет ограничений на вступление новых фирм в отрасль, вход и выход из отрасли свободен. 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Продавец не может осуществить контроль над ценами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конкурентная фирма не может установить рыночную цену.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81000" y="990600"/>
            <a:ext cx="28194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Монополия 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429000" y="381000"/>
            <a:ext cx="5486400" cy="304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ahoma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Отрасль, состоящая из одной фирмы, которая является единственным продавцом данной продукции. Продукция уникальна, заменителя ей нет. Монополист диктует цену.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Фирма осуществляет контроль над ценой, т.к. контролирует все предложения.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28600" y="4343400"/>
            <a:ext cx="86106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ahoma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Для вступления других фирм в отрасль существуют значительные барьеры.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457200" y="152400"/>
            <a:ext cx="8153400" cy="2362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u="sng" dirty="0">
                <a:solidFill>
                  <a:srgbClr val="C00000"/>
                </a:solidFill>
                <a:latin typeface="Tahoma" pitchFamily="34" charset="0"/>
              </a:rPr>
              <a:t>Монополия</a:t>
            </a:r>
          </a:p>
          <a:p>
            <a:pPr algn="ctr"/>
            <a:r>
              <a:rPr lang="ru-RU" sz="2400" dirty="0">
                <a:latin typeface="Tahoma" pitchFamily="34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(от греч.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monos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один, единственный и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polo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продаю)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исключительное право на осуществление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какого-либо вида деятельности, предоставляемое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определенному лицу, группе лиц или государству. 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81000" y="2895600"/>
            <a:ext cx="3886200" cy="762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Естественные монополии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876800" y="2895600"/>
            <a:ext cx="3886200" cy="762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Искусственные монополии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1000" y="3810000"/>
            <a:ext cx="38862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200" dirty="0">
                <a:latin typeface="Tahoma" pitchFamily="34" charset="0"/>
              </a:rPr>
              <a:t>право на владение целыми отраслями инфраструктуры (например, железные дороги), либо на не воспроизводимые элементы производства (например, редкие полезные ископаемые) 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876800" y="3810000"/>
            <a:ext cx="3886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latin typeface="Tahoma" pitchFamily="34" charset="0"/>
              </a:rPr>
              <a:t>объединение нескольких предприятий, создаваемых для получения сверхприбыли</a:t>
            </a:r>
            <a:r>
              <a:rPr lang="ru-RU">
                <a:latin typeface="Tahoma" pitchFamily="34" charset="0"/>
              </a:rPr>
              <a:t> </a:t>
            </a: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2286000" y="2514600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6705600" y="2514600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u="sng">
                <a:latin typeface="Tahoma" pitchFamily="34" charset="0"/>
              </a:rPr>
              <a:t>Формы монополий</a:t>
            </a: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381000" y="990600"/>
            <a:ext cx="2286000" cy="6858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картель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971800" y="762000"/>
            <a:ext cx="5791200" cy="2667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Соглашение о ценах, распределении </a:t>
            </a:r>
          </a:p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рынков сбыта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доле каждого в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общем объеме производства.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Сохранение за каждым участником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собственности на средства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производства и его продукты.</a:t>
            </a: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304800" y="2590800"/>
            <a:ext cx="2209800" cy="685800"/>
          </a:xfrm>
          <a:prstGeom prst="cloudCallout">
            <a:avLst>
              <a:gd name="adj1" fmla="val 21120"/>
              <a:gd name="adj2" fmla="val -16990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latin typeface="Tahoma" pitchFamily="34" charset="0"/>
              </a:rPr>
              <a:t>пример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0" y="3505200"/>
            <a:ext cx="9144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ahoma" pitchFamily="34" charset="0"/>
              </a:rPr>
              <a:t>Организация стран—экспортёров нефти</a:t>
            </a:r>
            <a:r>
              <a:rPr lang="ru-RU">
                <a:latin typeface="Tahoma" pitchFamily="34" charset="0"/>
              </a:rPr>
              <a:t> (</a:t>
            </a:r>
            <a:r>
              <a:rPr lang="ru-RU" i="1">
                <a:latin typeface="Tahoma" pitchFamily="34" charset="0"/>
              </a:rPr>
              <a:t>The Organization of the Petroleum Exporting Countries</a:t>
            </a:r>
            <a:r>
              <a:rPr lang="ru-RU">
                <a:latin typeface="Tahoma" pitchFamily="34" charset="0"/>
              </a:rPr>
              <a:t>; сокращённо </a:t>
            </a:r>
            <a:r>
              <a:rPr lang="ru-RU" b="1">
                <a:latin typeface="Tahoma" pitchFamily="34" charset="0"/>
              </a:rPr>
              <a:t>ОПЕК</a:t>
            </a:r>
            <a:r>
              <a:rPr lang="ru-RU">
                <a:latin typeface="Tahoma" pitchFamily="34" charset="0"/>
              </a:rPr>
              <a:t>, </a:t>
            </a:r>
            <a:r>
              <a:rPr lang="ru-RU" i="1">
                <a:latin typeface="Tahoma" pitchFamily="34" charset="0"/>
              </a:rPr>
              <a:t>OPEC</a:t>
            </a:r>
            <a:r>
              <a:rPr lang="ru-RU">
                <a:latin typeface="Tahoma" pitchFamily="34" charset="0"/>
              </a:rPr>
              <a:t>) — международная межправительственная организация, созданная нефтедобывающими державами в целях стабилизации цен на нефть. В состав ОПЕК входит 12 стран: Иран, Ирак, Кувейт, Саудовская Аравия, Венесуэла, Катар, Ливия, Объединённые Арабские Эмираты, Алжир, Нигерия, Эквадор и Ангола. Штаб-квартира расположена в Вене. </a:t>
            </a:r>
          </a:p>
        </p:txBody>
      </p:sp>
      <p:pic>
        <p:nvPicPr>
          <p:cNvPr id="18439" name="Picture 7" descr="Файл:Flag of OPEC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5334000"/>
            <a:ext cx="2057400" cy="1233488"/>
          </a:xfrm>
          <a:prstGeom prst="rect">
            <a:avLst/>
          </a:prstGeom>
          <a:noFill/>
        </p:spPr>
      </p:pic>
      <p:pic>
        <p:nvPicPr>
          <p:cNvPr id="18440" name="Picture 8" descr="180px-OPEC0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5334000"/>
            <a:ext cx="1714500" cy="1285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381000" y="381000"/>
            <a:ext cx="2438400" cy="914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Синдикат 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200400" y="304800"/>
            <a:ext cx="5562600" cy="2209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latin typeface="Tahoma" pitchFamily="34" charset="0"/>
              </a:rPr>
              <a:t> </a:t>
            </a:r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Участники сохраняют производственную, 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 теряют торговую самостоятельность.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Продукция реализуется, как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собственность предприятий синдиката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через единую контору. </a:t>
            </a: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381000" y="2057400"/>
            <a:ext cx="2209800" cy="685800"/>
          </a:xfrm>
          <a:prstGeom prst="cloudCallout">
            <a:avLst>
              <a:gd name="adj1" fmla="val 32398"/>
              <a:gd name="adj2" fmla="val -15046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latin typeface="Tahoma" pitchFamily="34" charset="0"/>
              </a:rPr>
              <a:t>пример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81000" y="2971800"/>
            <a:ext cx="8305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>
                <a:latin typeface="Tahoma" pitchFamily="34" charset="0"/>
              </a:rPr>
              <a:t>Классическим примером является </a:t>
            </a:r>
            <a:r>
              <a:rPr lang="ru-RU" sz="2000" b="1">
                <a:latin typeface="Tahoma" pitchFamily="34" charset="0"/>
              </a:rPr>
              <a:t>алмазный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000" b="1">
                <a:latin typeface="Tahoma" pitchFamily="34" charset="0"/>
              </a:rPr>
              <a:t>синдикат</a:t>
            </a:r>
            <a:r>
              <a:rPr lang="ru-RU" sz="2000">
                <a:latin typeface="Tahoma" pitchFamily="34" charset="0"/>
              </a:rPr>
              <a:t> «</a:t>
            </a:r>
            <a:r>
              <a:rPr lang="ru-RU" sz="2000" b="1">
                <a:latin typeface="Tahoma" pitchFamily="34" charset="0"/>
              </a:rPr>
              <a:t>Де</a:t>
            </a:r>
            <a:r>
              <a:rPr lang="ru-RU" sz="2000">
                <a:latin typeface="Tahoma" pitchFamily="34" charset="0"/>
              </a:rPr>
              <a:t> </a:t>
            </a:r>
            <a:r>
              <a:rPr lang="ru-RU" sz="2000" b="1">
                <a:latin typeface="Tahoma" pitchFamily="34" charset="0"/>
              </a:rPr>
              <a:t>Бирс</a:t>
            </a:r>
            <a:r>
              <a:rPr lang="ru-RU" sz="2000">
                <a:latin typeface="Tahoma" pitchFamily="34" charset="0"/>
              </a:rPr>
              <a:t>», сосредоточивший в своих руках реализацию практически всех добываемых в мире необработанных алмазов.</a:t>
            </a:r>
            <a:br>
              <a:rPr lang="ru-RU" sz="2000">
                <a:latin typeface="Tahoma" pitchFamily="34" charset="0"/>
              </a:rPr>
            </a:br>
            <a:endParaRPr lang="ru-RU" sz="2000">
              <a:latin typeface="Tahoma" pitchFamily="34" charset="0"/>
            </a:endParaRPr>
          </a:p>
        </p:txBody>
      </p:sp>
      <p:pic>
        <p:nvPicPr>
          <p:cNvPr id="19462" name="Picture 6" descr="180px-DeBeersBevHill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419600"/>
            <a:ext cx="1828800" cy="1412875"/>
          </a:xfrm>
          <a:prstGeom prst="rect">
            <a:avLst/>
          </a:prstGeom>
          <a:noFill/>
        </p:spPr>
      </p:pic>
      <p:pic>
        <p:nvPicPr>
          <p:cNvPr id="19463" name="Picture 7" descr="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962400"/>
            <a:ext cx="3810000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381000" y="381000"/>
            <a:ext cx="2438400" cy="914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Трест 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200400" y="228600"/>
            <a:ext cx="5791200" cy="2895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Полное объединение предприятий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 потерей и торговой, и производственной 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самостоятельности.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Организуя трест,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владельцы предприятий передают свои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средства производства (пай)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собственность треста и взамен получают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количество акций соответственно своему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паю.</a:t>
            </a: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381000" y="2057400"/>
            <a:ext cx="2209800" cy="685800"/>
          </a:xfrm>
          <a:prstGeom prst="cloudCallout">
            <a:avLst>
              <a:gd name="adj1" fmla="val 32398"/>
              <a:gd name="adj2" fmla="val -15046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latin typeface="Tahoma" pitchFamily="34" charset="0"/>
              </a:rPr>
              <a:t>пример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04800" y="3276600"/>
            <a:ext cx="86106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200" b="1">
                <a:latin typeface="Tahoma" pitchFamily="34" charset="0"/>
              </a:rPr>
              <a:t>"Алюминум компани оф Америка" ("АЛКОА")</a:t>
            </a:r>
            <a:r>
              <a:rPr lang="ru-RU" sz="2200">
                <a:latin typeface="Tahoma" pitchFamily="34" charset="0"/>
              </a:rPr>
              <a:t> - крупнейшая в США и капиталистическом мире алюминиевая монополия. На ее долю приходится 1/3 выплавки алюминия в США и (включая предприятия контролируемого ею Канадского алюминиевого треста) ок. 50% всего производства алюминия в капиталистических странах. </a:t>
            </a:r>
          </a:p>
        </p:txBody>
      </p:sp>
      <p:pic>
        <p:nvPicPr>
          <p:cNvPr id="20486" name="Picture 6" descr="i?id=91868695&amp;tov=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5410200"/>
            <a:ext cx="1562100" cy="1171575"/>
          </a:xfrm>
          <a:prstGeom prst="rect">
            <a:avLst/>
          </a:prstGeom>
          <a:noFill/>
        </p:spPr>
      </p:pic>
      <p:pic>
        <p:nvPicPr>
          <p:cNvPr id="20487" name="Picture 7" descr="i?id=47362939&amp;tov=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5410200"/>
            <a:ext cx="1600200" cy="120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381000" y="381000"/>
            <a:ext cx="2438400" cy="914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Концерн 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200400" y="304800"/>
            <a:ext cx="5715000" cy="1905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Объединение предприятий </a:t>
            </a:r>
          </a:p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разных отраслей, торговых фирм, </a:t>
            </a:r>
          </a:p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банков на основе общей</a:t>
            </a:r>
          </a:p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финансовой зависимости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381000" y="2057400"/>
            <a:ext cx="2209800" cy="685800"/>
          </a:xfrm>
          <a:prstGeom prst="cloudCallout">
            <a:avLst>
              <a:gd name="adj1" fmla="val 32398"/>
              <a:gd name="adj2" fmla="val -15046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latin typeface="Tahoma" pitchFamily="34" charset="0"/>
              </a:rPr>
              <a:t>пример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04800" y="2895600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>
                <a:latin typeface="Tahoma" pitchFamily="34" charset="0"/>
              </a:rPr>
              <a:t>Три американских концерна ("Дженерал Моторс", "Форд Мотор К°" и "Крайслер") производят 98% автомобилей в США. </a:t>
            </a:r>
          </a:p>
        </p:txBody>
      </p:sp>
      <p:pic>
        <p:nvPicPr>
          <p:cNvPr id="21510" name="Picture 6" descr="i?id=69262562&amp;tov=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114800"/>
            <a:ext cx="2209800" cy="2209800"/>
          </a:xfrm>
          <a:prstGeom prst="rect">
            <a:avLst/>
          </a:prstGeom>
          <a:noFill/>
        </p:spPr>
      </p:pic>
      <p:pic>
        <p:nvPicPr>
          <p:cNvPr id="21511" name="Picture 7" descr="i?id=40839722&amp;tov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267200"/>
            <a:ext cx="2943225" cy="1878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152400" y="381000"/>
            <a:ext cx="2438400" cy="914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Консорциум 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743200" y="228600"/>
            <a:ext cx="6248400" cy="3733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Временное объединение (соглашение) 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самостоятельных предпринимательских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структур для совместного размещения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заказов, проведения производственных, 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кредитно-финансовых и маркетинговых </a:t>
            </a:r>
          </a:p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операций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крупного масштаба, осуществления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глобальных проектов в промышленном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строительстве, координации всей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предпринимательской деятельности для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получения выгодных заказов и их 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совместного исполнения. 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600200" y="4343400"/>
            <a:ext cx="59436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  <a:hlinkClick r:id="rId2"/>
              </a:rPr>
              <a:t>http://www.alfagroup.ru/190/About.aspx</a:t>
            </a:r>
            <a:endParaRPr lang="ru-RU" sz="2400">
              <a:latin typeface="Tahoma" pitchFamily="34" charset="0"/>
            </a:endParaRPr>
          </a:p>
          <a:p>
            <a:pPr algn="ctr"/>
            <a:endParaRPr lang="ru-RU">
              <a:latin typeface="Tahoma" pitchFamily="34" charset="0"/>
            </a:endParaRPr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>
            <a:off x="381000" y="2057400"/>
            <a:ext cx="2209800" cy="685800"/>
          </a:xfrm>
          <a:prstGeom prst="cloudCallout">
            <a:avLst>
              <a:gd name="adj1" fmla="val 32398"/>
              <a:gd name="adj2" fmla="val -15046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ru-RU">
                <a:latin typeface="Tahoma" pitchFamily="34" charset="0"/>
              </a:rPr>
              <a:t>пример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1752600" y="2743200"/>
            <a:ext cx="0" cy="1524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152400" y="381000"/>
            <a:ext cx="2438400" cy="9144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Конгломерат 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743200" y="228600"/>
            <a:ext cx="6172200" cy="3581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ru-RU">
              <a:latin typeface="Tahoma" pitchFamily="34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95600" y="304800"/>
            <a:ext cx="579120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Юридическое лицо (холдинг), в состав которого входят компании, осуществляющие предпринимательскую деятельность в различных отраслях экономики.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Конгломераты в основном присущи развивающимся рынкам (Индия, Китай, Россия, Латинская Америка), а также многопрофильным компаниям.</a:t>
            </a:r>
          </a:p>
          <a:p>
            <a:pPr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Конгломераты являются публичными компаниями, акции которых торгуются на фондовых биржах.</a:t>
            </a:r>
          </a:p>
        </p:txBody>
      </p:sp>
      <p:pic>
        <p:nvPicPr>
          <p:cNvPr id="23557" name="Picture 5" descr="i?id=104106939&amp;tov=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114800"/>
            <a:ext cx="1828800" cy="1828800"/>
          </a:xfrm>
          <a:prstGeom prst="rect">
            <a:avLst/>
          </a:prstGeom>
          <a:noFill/>
        </p:spPr>
      </p:pic>
      <p:pic>
        <p:nvPicPr>
          <p:cNvPr id="23558" name="Picture 6" descr="i?id=4914695&amp;tov=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191000"/>
            <a:ext cx="2381250" cy="1778000"/>
          </a:xfrm>
          <a:prstGeom prst="rect">
            <a:avLst/>
          </a:prstGeom>
          <a:noFill/>
        </p:spPr>
      </p:pic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81000" y="5943600"/>
            <a:ext cx="411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Дженерал Электрик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5867400" y="60960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Tahoma" pitchFamily="34" charset="0"/>
              </a:rPr>
              <a:t>Сименс АЕГ</a:t>
            </a:r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381000" y="2057400"/>
            <a:ext cx="2209800" cy="1600200"/>
          </a:xfrm>
          <a:prstGeom prst="cloudCallout">
            <a:avLst>
              <a:gd name="adj1" fmla="val 32398"/>
              <a:gd name="adj2" fmla="val -93056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>
              <a:latin typeface="Tahoma" pitchFamily="34" charset="0"/>
            </a:endParaRPr>
          </a:p>
          <a:p>
            <a:pPr algn="ctr"/>
            <a:r>
              <a:rPr lang="ru-RU">
                <a:latin typeface="Tahoma" pitchFamily="34" charset="0"/>
              </a:rPr>
              <a:t>пример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04800" y="914400"/>
            <a:ext cx="28194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latin typeface="Tahoma" pitchFamily="34" charset="0"/>
              </a:rPr>
              <a:t>Олигополия 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3352800" y="228600"/>
            <a:ext cx="5410200" cy="39703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dirty="0">
                <a:latin typeface="Tahoma" pitchFamily="34" charset="0"/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Существование на рынке малого числа крупных фирм, которые контролируют его основную часть.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Продукция может быть как однородной, так и разнородной.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Вступление новых фирм в отрасль затруднено.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Взаимозависимость фирм в принятии решения о ценах на свою продукцию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457200" y="381000"/>
            <a:ext cx="34290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latin typeface="Tahoma" pitchFamily="34" charset="0"/>
              </a:rPr>
              <a:t>Монополистическая</a:t>
            </a:r>
          </a:p>
          <a:p>
            <a:pPr algn="ctr"/>
            <a:r>
              <a:rPr lang="ru-RU" sz="2400" dirty="0">
                <a:latin typeface="Tahoma" pitchFamily="34" charset="0"/>
              </a:rPr>
              <a:t>конкуренция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4267200" y="304800"/>
            <a:ext cx="4572000" cy="21236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ahoma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Большое количество мелких фирм предлагает разнородную продукцию.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Ограниченный контроль над рыночными ценами. 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04800" y="2667000"/>
            <a:ext cx="8686800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dirty="0">
                <a:latin typeface="Tahoma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Вход и выход с рынка свободен. 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Каждая фирма стремится сделать свой товар уникальным. Но товары взаимозаменяемы.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Экономическое соперничество основано не только на цене, но и на неценовой конкуренции.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0"/>
          <p:cNvGraphicFramePr>
            <a:graphicFrameLocks noGrp="1"/>
          </p:cNvGraphicFramePr>
          <p:nvPr/>
        </p:nvGraphicFramePr>
        <p:xfrm>
          <a:off x="1" y="0"/>
          <a:ext cx="9143999" cy="6929012"/>
        </p:xfrm>
        <a:graphic>
          <a:graphicData uri="http://schemas.openxmlformats.org/drawingml/2006/table">
            <a:tbl>
              <a:tblPr/>
              <a:tblGrid>
                <a:gridCol w="2997358"/>
                <a:gridCol w="2047824"/>
                <a:gridCol w="2177595"/>
                <a:gridCol w="1921222"/>
              </a:tblGrid>
              <a:tr h="8025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Чистая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(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свободная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конкуренция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)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Чистая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/>
                      </a:r>
                      <a:b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</a:b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монополия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Монополистическая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конкуренция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Олигополия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54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Существует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множество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мелких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предлагающих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рынок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однородную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продукцию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ограничений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той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или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другой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фирмы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информации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состоянии</a:t>
                      </a:r>
                      <a:r>
                        <a:rPr kumimoji="0" lang="en-US" sz="1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рынка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ценах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товары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ресурсы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затратах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т.д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ограничений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вступление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новых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отрасль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вход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отрасли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свободен</a:t>
                      </a:r>
                      <a:r>
                        <a:rPr kumimoji="0" lang="en-US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Продавец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может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осуществить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ценами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конкурентная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фирма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может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установить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рыночную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цену</a:t>
                      </a:r>
                      <a:r>
                        <a:rPr kumimoji="0" lang="en-US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Отрасль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состоящая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одной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фирмы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Она является единственным продавцом данной продукции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котор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уникал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ьна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Монополист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диктует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цену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Фирма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осуществляет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ценой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т.к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контролирует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предложения</a:t>
                      </a:r>
                      <a:r>
                        <a:rPr kumimoji="0" 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вступления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других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отрасль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существуют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значительные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барьеры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Большое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мелких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предлагает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разнородную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продукцию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Ограниченный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рыночными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ценами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ru-RU" sz="16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Вход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рынка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свободен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Каждая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фирма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стремится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сделать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свой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уникальным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ru-RU" sz="16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товары</a:t>
                      </a:r>
                      <a:r>
                        <a:rPr kumimoji="0" lang="en-US" sz="1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взаимозаменяемы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Экономическое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соперничество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основано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только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цене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неценовой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конкуренции</a:t>
                      </a:r>
                      <a:r>
                        <a:rPr kumimoji="0" lang="en-US" sz="16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Существование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рынке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малого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числа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крупных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которые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контролируют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его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основную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часть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может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быть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однородной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так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разнородной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Вступление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новых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отрасль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затруднено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Взаимозависимость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фирм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принятии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решения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ценах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свою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продукцию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_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7594" y="3581400"/>
            <a:ext cx="3346406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0" y="152400"/>
            <a:ext cx="4343400" cy="169277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</a:rPr>
              <a:t>Спрос</a:t>
            </a:r>
            <a:r>
              <a:rPr lang="ru-RU" sz="1600" b="1" dirty="0">
                <a:solidFill>
                  <a:schemeClr val="hlink"/>
                </a:solidFill>
              </a:rPr>
              <a:t> </a:t>
            </a:r>
            <a:r>
              <a:rPr lang="ru-RU" sz="2000" b="1" dirty="0">
                <a:solidFill>
                  <a:schemeClr val="hlink"/>
                </a:solidFill>
              </a:rPr>
              <a:t>– подкреплённое денежной возможностью желание, намерение покупателей, потребителей приобрести данный товар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4800600" y="228600"/>
            <a:ext cx="4343400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0000FF"/>
                </a:solidFill>
              </a:rPr>
              <a:t>Предложение</a:t>
            </a:r>
            <a:r>
              <a:rPr lang="ru-RU" sz="1600" b="1" dirty="0">
                <a:solidFill>
                  <a:schemeClr val="hlink"/>
                </a:solidFill>
              </a:rPr>
              <a:t> – </a:t>
            </a:r>
            <a:r>
              <a:rPr lang="ru-RU" sz="2000" b="1" dirty="0">
                <a:solidFill>
                  <a:schemeClr val="hlink"/>
                </a:solidFill>
              </a:rPr>
              <a:t>желание или намерение производителя (продавца) предложить к продаже свои товары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304800" y="2057400"/>
            <a:ext cx="883920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chemeClr val="hlink"/>
                </a:solidFill>
              </a:rPr>
              <a:t>Когда спрос растёт, то растёт и предложение, но когда растёт предложение, не обязательно вырастет спрос</a:t>
            </a:r>
          </a:p>
        </p:txBody>
      </p:sp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2057400" y="1752600"/>
            <a:ext cx="45719" cy="381000"/>
          </a:xfrm>
          <a:prstGeom prst="down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5" name="AutoShape 9"/>
          <p:cNvSpPr>
            <a:spLocks noChangeArrowheads="1"/>
          </p:cNvSpPr>
          <p:nvPr/>
        </p:nvSpPr>
        <p:spPr bwMode="auto">
          <a:xfrm flipH="1">
            <a:off x="6781800" y="1600200"/>
            <a:ext cx="76200" cy="457200"/>
          </a:xfrm>
          <a:prstGeom prst="down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6" name="AutoShape 10"/>
          <p:cNvSpPr>
            <a:spLocks noChangeArrowheads="1"/>
          </p:cNvSpPr>
          <p:nvPr/>
        </p:nvSpPr>
        <p:spPr bwMode="auto">
          <a:xfrm>
            <a:off x="4038600" y="609600"/>
            <a:ext cx="685800" cy="76200"/>
          </a:xfrm>
          <a:prstGeom prst="leftRightArrow">
            <a:avLst>
              <a:gd name="adj1" fmla="val 50000"/>
              <a:gd name="adj2" fmla="val 18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7" name="Rectangle 11"/>
          <p:cNvSpPr>
            <a:spLocks noChangeArrowheads="1"/>
          </p:cNvSpPr>
          <p:nvPr/>
        </p:nvSpPr>
        <p:spPr bwMode="auto">
          <a:xfrm>
            <a:off x="0" y="2743200"/>
            <a:ext cx="9144000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Равновесная цена – 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</a:rPr>
              <a:t>цена</a:t>
            </a:r>
            <a:r>
              <a:rPr lang="ru-RU" sz="2000" b="1" dirty="0">
                <a:solidFill>
                  <a:srgbClr val="C00000"/>
                </a:solidFill>
              </a:rPr>
              <a:t>, при которой величина спроса равна величине предложения. </a:t>
            </a:r>
          </a:p>
        </p:txBody>
      </p:sp>
      <p:sp>
        <p:nvSpPr>
          <p:cNvPr id="17418" name="Rectangle 12"/>
          <p:cNvSpPr>
            <a:spLocks noChangeArrowheads="1"/>
          </p:cNvSpPr>
          <p:nvPr/>
        </p:nvSpPr>
        <p:spPr bwMode="auto">
          <a:xfrm>
            <a:off x="0" y="3352800"/>
            <a:ext cx="5943600" cy="34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600" dirty="0"/>
              <a:t>   </a:t>
            </a:r>
            <a:r>
              <a:rPr lang="ru-RU" sz="2000" dirty="0"/>
              <a:t>Если продавец установит </a:t>
            </a:r>
            <a:r>
              <a:rPr lang="ru-RU" sz="2000" dirty="0">
                <a:solidFill>
                  <a:srgbClr val="7030A0"/>
                </a:solidFill>
              </a:rPr>
              <a:t>цену товара выше равновесной</a:t>
            </a:r>
            <a:r>
              <a:rPr lang="ru-RU" sz="2000" dirty="0"/>
              <a:t>, то это приведет </a:t>
            </a:r>
            <a:r>
              <a:rPr lang="ru-RU" sz="2000" dirty="0">
                <a:solidFill>
                  <a:srgbClr val="7030A0"/>
                </a:solidFill>
              </a:rPr>
              <a:t>к избыточному предложению </a:t>
            </a:r>
            <a:r>
              <a:rPr lang="ru-RU" sz="2000" dirty="0"/>
              <a:t>(товар будет накапливаться на складе, поскольку величина предложения будет превышать величину спроса). </a:t>
            </a:r>
          </a:p>
          <a:p>
            <a:endParaRPr lang="ru-RU" sz="2000" dirty="0"/>
          </a:p>
          <a:p>
            <a:r>
              <a:rPr lang="ru-RU" sz="2000" dirty="0"/>
              <a:t>   Если продавец установит </a:t>
            </a:r>
            <a:r>
              <a:rPr lang="ru-RU" sz="2000" dirty="0">
                <a:solidFill>
                  <a:srgbClr val="7030A0"/>
                </a:solidFill>
              </a:rPr>
              <a:t>цену товара ниже равновесной</a:t>
            </a:r>
            <a:r>
              <a:rPr lang="ru-RU" sz="2000" dirty="0"/>
              <a:t>, то это приведет </a:t>
            </a:r>
            <a:r>
              <a:rPr lang="ru-RU" sz="2000" dirty="0">
                <a:solidFill>
                  <a:srgbClr val="7030A0"/>
                </a:solidFill>
              </a:rPr>
              <a:t>к дефицитному спросу</a:t>
            </a:r>
            <a:r>
              <a:rPr lang="ru-RU" sz="2000" dirty="0"/>
              <a:t> (товара не хватит на всех покупателей, поскольку величина спроса будет превышать величину предложения).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1371600" y="0"/>
            <a:ext cx="6307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 b="1" dirty="0">
                <a:solidFill>
                  <a:schemeClr val="hlink"/>
                </a:solidFill>
              </a:rPr>
              <a:t>Какие причины могут вызвать изменение спроса на товар?</a:t>
            </a:r>
            <a:r>
              <a:rPr lang="ru-RU" dirty="0"/>
              <a:t> 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0" y="458688"/>
            <a:ext cx="9144000" cy="16312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dirty="0"/>
              <a:t>   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Изменение спроса могут вызвать следующие факторы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вкусы и доходы покупателей, цены на сопряженные товары (товары-заменители и товары, дополняющие данный товар), ожидания, число покупателей.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случае 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увеличения спроса вся кривая спроса сдвигается вправо; соответственно, </a:t>
            </a:r>
            <a:r>
              <a:rPr lang="ru-RU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сокращение спроса иллюстрируется сдвигом кривой спроса влево: </a:t>
            </a:r>
          </a:p>
        </p:txBody>
      </p:sp>
      <p:pic>
        <p:nvPicPr>
          <p:cNvPr id="18436" name="Picture 6" descr="_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133600"/>
            <a:ext cx="5185809" cy="257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228600" y="4572000"/>
            <a:ext cx="8686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   </a:t>
            </a:r>
            <a:r>
              <a:rPr lang="ru-RU" b="1" u="sng" dirty="0"/>
              <a:t>Пример</a:t>
            </a:r>
            <a:r>
              <a:rPr lang="ru-RU" sz="1600" b="1" u="sng" dirty="0"/>
              <a:t>.</a:t>
            </a:r>
            <a:r>
              <a:rPr lang="ru-RU" sz="1600" u="sng" dirty="0"/>
              <a:t> </a:t>
            </a:r>
            <a:r>
              <a:rPr lang="ru-RU" u="sng" dirty="0"/>
              <a:t>Найдите в приведенном ниже списке ситуации, в которых спрос на товар возрастет:</a:t>
            </a:r>
            <a:br>
              <a:rPr lang="ru-RU" u="sng" dirty="0"/>
            </a:br>
            <a:r>
              <a:rPr lang="ru-RU" u="sng" dirty="0"/>
              <a:t>   1) товар вышел из моды                   2) доходы покупателей возросли</a:t>
            </a:r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152400" y="5513388"/>
            <a:ext cx="868680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/>
              <a:t>1. Если товар вышел из моды, значит, по каждой цене этот товар будут покупать меньше. На графике каждая точка кривой спроса сдвинется влево, т. е. вся кривая спроса также сдвинется влево: спрос понизился.</a:t>
            </a:r>
            <a:br>
              <a:rPr lang="ru-RU" sz="1600"/>
            </a:br>
            <a:r>
              <a:rPr lang="ru-RU" sz="1600"/>
              <a:t>   2. Если доходы покупателей возросли, величина спроса на товар по каждой цене возрастет, вся кривая спроса сместится вправо: спрос повысился.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1066800" y="14288"/>
            <a:ext cx="67770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600" b="1">
                <a:solidFill>
                  <a:schemeClr val="hlink"/>
                </a:solidFill>
              </a:rPr>
              <a:t>Какие причины могут вызвать изменение предложения товара? </a:t>
            </a:r>
          </a:p>
        </p:txBody>
      </p:sp>
      <p:sp>
        <p:nvSpPr>
          <p:cNvPr id="19459" name="Rectangle 6"/>
          <p:cNvSpPr>
            <a:spLocks noChangeArrowheads="1"/>
          </p:cNvSpPr>
          <p:nvPr/>
        </p:nvSpPr>
        <p:spPr bwMode="auto">
          <a:xfrm>
            <a:off x="0" y="555992"/>
            <a:ext cx="9144000" cy="16312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dirty="0"/>
              <a:t>  </a:t>
            </a:r>
            <a:r>
              <a:rPr lang="ru-RU" sz="2000" dirty="0"/>
              <a:t> 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Изменение предложения могут вызвать следующие факторы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цены на ресурсы, новые технологии, налоги, ожидания, число продавцов, цены альтернативных товаров, выпущенных из аналогичных ресурсов.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Аналогично 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графикам спроса, </a:t>
            </a:r>
            <a:r>
              <a:rPr lang="ru-RU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кривая предложения сдвигается вправо в случае увеличения предложения и влево – при его снижении: </a:t>
            </a:r>
          </a:p>
        </p:txBody>
      </p:sp>
      <p:pic>
        <p:nvPicPr>
          <p:cNvPr id="19460" name="Picture 7" descr="_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362200"/>
            <a:ext cx="5638800" cy="204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8"/>
          <p:cNvSpPr>
            <a:spLocks noChangeArrowheads="1"/>
          </p:cNvSpPr>
          <p:nvPr/>
        </p:nvSpPr>
        <p:spPr bwMode="auto">
          <a:xfrm>
            <a:off x="228600" y="4219575"/>
            <a:ext cx="86868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/>
              <a:t>   </a:t>
            </a:r>
            <a:r>
              <a:rPr lang="ru-RU" sz="1600" b="1" u="sng"/>
              <a:t>Пример.</a:t>
            </a:r>
            <a:r>
              <a:rPr lang="ru-RU" sz="1600" u="sng"/>
              <a:t> Найдите в приведенном ниже списке ситуации, в которых предложение товара сократится:</a:t>
            </a:r>
            <a:br>
              <a:rPr lang="ru-RU" sz="1600" u="sng"/>
            </a:br>
            <a:r>
              <a:rPr lang="ru-RU" sz="1600" u="sng"/>
              <a:t>   1) проведена компьютеризация процесса производства</a:t>
            </a:r>
            <a:br>
              <a:rPr lang="ru-RU" sz="1600" u="sng"/>
            </a:br>
            <a:r>
              <a:rPr lang="ru-RU" sz="1600" u="sng"/>
              <a:t>   2) продавцы ожидают в скором будущем повышения цен на свой товар</a:t>
            </a:r>
            <a:r>
              <a:rPr lang="ru-RU" sz="1600"/>
              <a:t> </a:t>
            </a:r>
          </a:p>
        </p:txBody>
      </p:sp>
      <p:sp>
        <p:nvSpPr>
          <p:cNvPr id="19462" name="Rectangle 9"/>
          <p:cNvSpPr>
            <a:spLocks noChangeArrowheads="1"/>
          </p:cNvSpPr>
          <p:nvPr/>
        </p:nvSpPr>
        <p:spPr bwMode="auto">
          <a:xfrm>
            <a:off x="152400" y="5410200"/>
            <a:ext cx="8839200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/>
              <a:t>1. Компьютеризация процесса производства проводится с целью повышения эффективности производства. Соответственно, при тех же затратах фирма сможет произвести больше продукции, что повысит предложение товара на рынке.</a:t>
            </a:r>
            <a:br>
              <a:rPr lang="ru-RU" sz="1600"/>
            </a:br>
            <a:r>
              <a:rPr lang="ru-RU" sz="1600"/>
              <a:t>   2. Если продавцы ожидают в скором будущем повышения цен на свой товар, то им выгодно продавать товар в будущем, а сегодня они сократят предложение товара.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2314600" cy="714356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Пример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8964488" cy="4932325"/>
          </a:xfrm>
        </p:spPr>
        <p:txBody>
          <a:bodyPr>
            <a:normAutofit/>
          </a:bodyPr>
          <a:lstStyle/>
          <a:p>
            <a:pPr marL="88900" indent="20638"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На рисунке 1 отражена  ситуация на рынке  туристических  услуг: линия спроса D переместилась в новое положение D1 (P — цена товара, Q — объём спроса товара). Это перемещение может быть связано, прежде всего, с: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1) ожиданиями экономического подъёма;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2) завершением туристического сезона;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3) увеличением доходов потребителей;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4) ростом числа туристических фирм.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V="1">
            <a:off x="4775484" y="4511400"/>
            <a:ext cx="2808312" cy="7200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215074" y="5929330"/>
            <a:ext cx="2664296" cy="1588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7177492" y="3823904"/>
            <a:ext cx="1872208" cy="136815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6427678" y="3645024"/>
            <a:ext cx="2016224" cy="15841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7358082" y="4286256"/>
            <a:ext cx="504056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43570" y="314324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47738" y="5857892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Q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272" y="3357562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D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86512" y="350043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D1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000628" y="5500702"/>
            <a:ext cx="9405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Рис. 1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ChangeArrowheads="1"/>
          </p:cNvSpPr>
          <p:nvPr/>
        </p:nvSpPr>
        <p:spPr bwMode="auto">
          <a:xfrm>
            <a:off x="152400" y="22860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Издержки фирмы – это денежная оценка затрат всех факторов, участвующих в производстве готовой продукции. </a:t>
            </a:r>
          </a:p>
        </p:txBody>
      </p:sp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0" y="1374576"/>
            <a:ext cx="4114800" cy="3785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sz="2000" b="1" dirty="0" err="1">
                <a:solidFill>
                  <a:srgbClr val="0000FF"/>
                </a:solidFill>
              </a:rPr>
              <a:t>Постоянные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err="1">
                <a:solidFill>
                  <a:srgbClr val="0000FF"/>
                </a:solidFill>
              </a:rPr>
              <a:t>издержки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dirty="0"/>
              <a:t>– </a:t>
            </a:r>
            <a:r>
              <a:rPr lang="en-US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общих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издержек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которая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зависит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данный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момент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объема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выпускаемой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продукции</a:t>
            </a:r>
            <a:r>
              <a:rPr lang="en-US" sz="20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арендная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плата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фирмы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помещение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содержание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здания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затраты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подготовку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переподготовку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кадров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заработная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плата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управленческого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персонала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коммунальные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услуги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амортизация</a:t>
            </a:r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4191000" y="1403866"/>
            <a:ext cx="4953000" cy="37856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sz="2400" b="1" dirty="0" err="1">
                <a:solidFill>
                  <a:srgbClr val="0000FF"/>
                </a:solidFill>
              </a:rPr>
              <a:t>Переменные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err="1">
                <a:solidFill>
                  <a:srgbClr val="0000FF"/>
                </a:solidFill>
              </a:rPr>
              <a:t>издержки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dirty="0"/>
              <a:t>–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общих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издержек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величина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которых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данный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находится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прямой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зависимости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объема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производства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en-US" sz="2400" b="1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u="sng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продукции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приобретение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сырья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оплата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труда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энергии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топлива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транспортных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тару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упаковку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т. п.) </a:t>
            </a:r>
          </a:p>
        </p:txBody>
      </p:sp>
      <p:sp>
        <p:nvSpPr>
          <p:cNvPr id="20485" name="Text Box 8"/>
          <p:cNvSpPr txBox="1">
            <a:spLocks noChangeArrowheads="1"/>
          </p:cNvSpPr>
          <p:nvPr/>
        </p:nvSpPr>
        <p:spPr bwMode="auto">
          <a:xfrm>
            <a:off x="0" y="5486400"/>
            <a:ext cx="769620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chemeClr val="hlink"/>
                </a:solidFill>
              </a:rPr>
              <a:t>Главная экономическая цель фирмы – </a:t>
            </a:r>
            <a:r>
              <a:rPr lang="ru-RU" sz="2000" b="1" dirty="0">
                <a:solidFill>
                  <a:srgbClr val="FF0000"/>
                </a:solidFill>
              </a:rPr>
              <a:t>прибыль.</a:t>
            </a:r>
            <a:r>
              <a:rPr lang="ru-RU" sz="2000" b="1" dirty="0">
                <a:solidFill>
                  <a:schemeClr val="hlink"/>
                </a:solidFill>
              </a:rPr>
              <a:t>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Прибыль равна выручке от продажи продукции минус издержки производства.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Прибыль показатель эффективности производства.</a:t>
            </a:r>
          </a:p>
        </p:txBody>
      </p:sp>
      <p:sp>
        <p:nvSpPr>
          <p:cNvPr id="20486" name="Line 9"/>
          <p:cNvSpPr>
            <a:spLocks noChangeShapeType="1"/>
          </p:cNvSpPr>
          <p:nvPr/>
        </p:nvSpPr>
        <p:spPr bwMode="auto">
          <a:xfrm flipH="1">
            <a:off x="1752600" y="762000"/>
            <a:ext cx="1981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487" name="Line 10"/>
          <p:cNvSpPr>
            <a:spLocks noChangeShapeType="1"/>
          </p:cNvSpPr>
          <p:nvPr/>
        </p:nvSpPr>
        <p:spPr bwMode="auto">
          <a:xfrm>
            <a:off x="4495800" y="838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20488" name="Picture 12" descr="Картинка 10 из 932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2160" y="5105400"/>
            <a:ext cx="142184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Text Box 5"/>
          <p:cNvSpPr txBox="1">
            <a:spLocks noChangeArrowheads="1"/>
          </p:cNvSpPr>
          <p:nvPr/>
        </p:nvSpPr>
        <p:spPr bwMode="auto">
          <a:xfrm>
            <a:off x="3733800" y="152400"/>
            <a:ext cx="5257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hlink"/>
                </a:solidFill>
              </a:rPr>
              <a:t>Деньги</a:t>
            </a:r>
            <a:r>
              <a:rPr lang="ru-RU" b="1">
                <a:solidFill>
                  <a:schemeClr val="hlink"/>
                </a:solidFill>
              </a:rPr>
              <a:t> – это особый товар, выполняющий роль всеобщего эквивалента (аналога) при обмене товаров.</a:t>
            </a:r>
          </a:p>
        </p:txBody>
      </p:sp>
      <p:graphicFrame>
        <p:nvGraphicFramePr>
          <p:cNvPr id="3074" name="Organization Chart 7"/>
          <p:cNvGraphicFramePr>
            <a:graphicFrameLocks/>
          </p:cNvGraphicFramePr>
          <p:nvPr/>
        </p:nvGraphicFramePr>
        <p:xfrm>
          <a:off x="228600" y="914400"/>
          <a:ext cx="8686800" cy="1676400"/>
        </p:xfrm>
        <a:graphic>
          <a:graphicData uri="http://schemas.openxmlformats.org/drawingml/2006/compatibility">
            <com:legacyDrawing xmlns:com="http://schemas.openxmlformats.org/drawingml/2006/compatibility" spid="_x0000_s3074"/>
          </a:graphicData>
        </a:graphic>
      </p:graphicFrame>
      <p:pic>
        <p:nvPicPr>
          <p:cNvPr id="3096" name="Picture 21" descr="Картинка 33 из 26926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4267200"/>
            <a:ext cx="25241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7" name="Text Box 22"/>
          <p:cNvSpPr txBox="1">
            <a:spLocks noChangeArrowheads="1"/>
          </p:cNvSpPr>
          <p:nvPr/>
        </p:nvSpPr>
        <p:spPr bwMode="auto">
          <a:xfrm>
            <a:off x="2362200" y="2667000"/>
            <a:ext cx="66294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chemeClr val="hlink"/>
                </a:solidFill>
              </a:rPr>
              <a:t>Банк</a:t>
            </a:r>
            <a:r>
              <a:rPr lang="ru-RU" sz="1600" b="1">
                <a:solidFill>
                  <a:schemeClr val="hlink"/>
                </a:solidFill>
              </a:rPr>
              <a:t> –</a:t>
            </a:r>
            <a:r>
              <a:rPr lang="ru-RU" b="1">
                <a:solidFill>
                  <a:schemeClr val="hlink"/>
                </a:solidFill>
              </a:rPr>
              <a:t> </a:t>
            </a:r>
            <a:r>
              <a:rPr lang="ru-RU" sz="1600" b="1">
                <a:solidFill>
                  <a:schemeClr val="hlink"/>
                </a:solidFill>
              </a:rPr>
              <a:t>это финансовая организация, сосредоточившая временно свободные денежные средства предприятий и граждан с целью последующего их предоставления в долг или кредит за определённую плату</a:t>
            </a:r>
          </a:p>
        </p:txBody>
      </p:sp>
      <p:graphicFrame>
        <p:nvGraphicFramePr>
          <p:cNvPr id="3087" name="Organization Chart 24"/>
          <p:cNvGraphicFramePr>
            <a:graphicFrameLocks/>
          </p:cNvGraphicFramePr>
          <p:nvPr/>
        </p:nvGraphicFramePr>
        <p:xfrm>
          <a:off x="228600" y="2895600"/>
          <a:ext cx="2819400" cy="3505200"/>
        </p:xfrm>
        <a:graphic>
          <a:graphicData uri="http://schemas.openxmlformats.org/drawingml/2006/compatibility">
            <com:legacyDrawing xmlns:com="http://schemas.openxmlformats.org/drawingml/2006/compatibility" spid="_x0000_s3087"/>
          </a:graphicData>
        </a:graphic>
      </p:graphicFrame>
      <p:sp>
        <p:nvSpPr>
          <p:cNvPr id="3098" name="Text Box 32"/>
          <p:cNvSpPr txBox="1">
            <a:spLocks noChangeArrowheads="1"/>
          </p:cNvSpPr>
          <p:nvPr/>
        </p:nvSpPr>
        <p:spPr bwMode="auto">
          <a:xfrm>
            <a:off x="3200400" y="4191000"/>
            <a:ext cx="3352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проводит государственную политику в области эмиссии, кредита, денежного обращения </a:t>
            </a:r>
          </a:p>
        </p:txBody>
      </p:sp>
      <p:sp>
        <p:nvSpPr>
          <p:cNvPr id="3099" name="Text Box 33"/>
          <p:cNvSpPr txBox="1">
            <a:spLocks noChangeArrowheads="1"/>
          </p:cNvSpPr>
          <p:nvPr/>
        </p:nvSpPr>
        <p:spPr bwMode="auto">
          <a:xfrm>
            <a:off x="3200400" y="5486400"/>
            <a:ext cx="3124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выполняют финансово-кредитные операции на коммерческих началах</a:t>
            </a:r>
          </a:p>
        </p:txBody>
      </p:sp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152400"/>
            <a:ext cx="22860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rganization Chart 6"/>
          <p:cNvGraphicFramePr>
            <a:graphicFrameLocks/>
          </p:cNvGraphicFramePr>
          <p:nvPr/>
        </p:nvGraphicFramePr>
        <p:xfrm>
          <a:off x="0" y="0"/>
          <a:ext cx="9144000" cy="1828800"/>
        </p:xfrm>
        <a:graphic>
          <a:graphicData uri="http://schemas.openxmlformats.org/drawingml/2006/compatibility">
            <com:legacyDrawing xmlns:com="http://schemas.openxmlformats.org/drawingml/2006/compatibility" spid="_x0000_s4098"/>
          </a:graphicData>
        </a:graphic>
      </p:graphicFrame>
      <p:sp>
        <p:nvSpPr>
          <p:cNvPr id="4105" name="Text Box 14"/>
          <p:cNvSpPr txBox="1">
            <a:spLocks noChangeArrowheads="1"/>
          </p:cNvSpPr>
          <p:nvPr/>
        </p:nvSpPr>
        <p:spPr bwMode="auto">
          <a:xfrm>
            <a:off x="304800" y="1828800"/>
            <a:ext cx="3962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/>
              <a:t>Прибыль – главный внутренний источник финансирования фирмы.</a:t>
            </a:r>
          </a:p>
        </p:txBody>
      </p:sp>
      <p:sp>
        <p:nvSpPr>
          <p:cNvPr id="4106" name="Rectangle 15"/>
          <p:cNvSpPr>
            <a:spLocks noChangeArrowheads="1"/>
          </p:cNvSpPr>
          <p:nvPr/>
        </p:nvSpPr>
        <p:spPr bwMode="auto">
          <a:xfrm>
            <a:off x="152400" y="2438400"/>
            <a:ext cx="41910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/>
              <a:t>Прибыль фирмы ("П") — это разница между ее доходами (они равны выручке от реализации продукции — "Д") и затратами ("3") или себестоимостью продукции ("С"): П = Д - 3, или П = Д - С. </a:t>
            </a:r>
          </a:p>
        </p:txBody>
      </p:sp>
      <p:pic>
        <p:nvPicPr>
          <p:cNvPr id="4107" name="Picture 17" descr="Картинка 99 из 3899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806825"/>
            <a:ext cx="472440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Text Box 18"/>
          <p:cNvSpPr txBox="1">
            <a:spLocks noChangeArrowheads="1"/>
          </p:cNvSpPr>
          <p:nvPr/>
        </p:nvSpPr>
        <p:spPr bwMode="auto">
          <a:xfrm>
            <a:off x="4876800" y="1905000"/>
            <a:ext cx="396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109" name="Text Box 19"/>
          <p:cNvSpPr txBox="1">
            <a:spLocks noChangeArrowheads="1"/>
          </p:cNvSpPr>
          <p:nvPr/>
        </p:nvSpPr>
        <p:spPr bwMode="auto">
          <a:xfrm>
            <a:off x="5029200" y="1905000"/>
            <a:ext cx="3886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600"/>
          </a:p>
        </p:txBody>
      </p:sp>
      <p:sp>
        <p:nvSpPr>
          <p:cNvPr id="4110" name="Text Box 20"/>
          <p:cNvSpPr txBox="1">
            <a:spLocks noChangeArrowheads="1"/>
          </p:cNvSpPr>
          <p:nvPr/>
        </p:nvSpPr>
        <p:spPr bwMode="auto">
          <a:xfrm>
            <a:off x="4953000" y="1828800"/>
            <a:ext cx="39624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1600"/>
              <a:t> Кредиты банков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600"/>
              <a:t> Заёмные средства других предприятий и организаций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600"/>
              <a:t> Долевое участие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600"/>
              <a:t> Финансирование из бюджета на возвратной основе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1600"/>
              <a:t> Финансирование из внебюджетных фондов</a:t>
            </a:r>
          </a:p>
        </p:txBody>
      </p:sp>
      <p:pic>
        <p:nvPicPr>
          <p:cNvPr id="4111" name="Picture 22" descr="Картинка 59 из 3899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4495800"/>
            <a:ext cx="2595563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Rectangle 3"/>
          <p:cNvSpPr>
            <a:spLocks noChangeArrowheads="1"/>
          </p:cNvSpPr>
          <p:nvPr/>
        </p:nvSpPr>
        <p:spPr bwMode="auto">
          <a:xfrm>
            <a:off x="228600" y="214313"/>
            <a:ext cx="8534400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sz="2000" b="1">
                <a:solidFill>
                  <a:schemeClr val="hlink"/>
                </a:solidFill>
              </a:rPr>
              <a:t>Ценная бумага</a:t>
            </a:r>
            <a:r>
              <a:rPr lang="en-US">
                <a:solidFill>
                  <a:schemeClr val="hlink"/>
                </a:solidFill>
              </a:rPr>
              <a:t> — это документ, составленный по установленной форме и при наличии обязательных реквизитов, удостоверяющий имущественные права, осуществление или передача которых возможны только при предъявлении этого документа. </a:t>
            </a:r>
          </a:p>
        </p:txBody>
      </p:sp>
      <p:graphicFrame>
        <p:nvGraphicFramePr>
          <p:cNvPr id="5122" name="Diagram 5"/>
          <p:cNvGraphicFramePr>
            <a:graphicFrameLocks/>
          </p:cNvGraphicFramePr>
          <p:nvPr/>
        </p:nvGraphicFramePr>
        <p:xfrm>
          <a:off x="304800" y="1524000"/>
          <a:ext cx="8610600" cy="3048000"/>
        </p:xfrm>
        <a:graphic>
          <a:graphicData uri="http://schemas.openxmlformats.org/drawingml/2006/compatibility">
            <com:legacyDrawing xmlns:com="http://schemas.openxmlformats.org/drawingml/2006/compatibility" spid="_x0000_s5122"/>
          </a:graphicData>
        </a:graphic>
      </p:graphicFrame>
      <p:sp>
        <p:nvSpPr>
          <p:cNvPr id="5134" name="Text Box 15"/>
          <p:cNvSpPr txBox="1">
            <a:spLocks noChangeArrowheads="1"/>
          </p:cNvSpPr>
          <p:nvPr/>
        </p:nvSpPr>
        <p:spPr bwMode="auto">
          <a:xfrm>
            <a:off x="5105400" y="4648200"/>
            <a:ext cx="38862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b="1"/>
              <a:t>Признаки ценной бумаги: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b="1"/>
              <a:t>Документарность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b="1"/>
              <a:t>Воплощает частные права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b="1"/>
              <a:t>Оборотоспособность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b="1"/>
              <a:t>Публичная достоверность</a:t>
            </a:r>
          </a:p>
        </p:txBody>
      </p:sp>
      <p:pic>
        <p:nvPicPr>
          <p:cNvPr id="5135" name="Picture 17" descr="Картинка 1 из 35241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6576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Картинка 7 из 9928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04800"/>
            <a:ext cx="7772400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23"/>
          <p:cNvSpPr txBox="1">
            <a:spLocks noChangeArrowheads="1"/>
          </p:cNvSpPr>
          <p:nvPr/>
        </p:nvSpPr>
        <p:spPr bwMode="auto">
          <a:xfrm>
            <a:off x="457200" y="3886200"/>
            <a:ext cx="830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chemeClr val="hlink"/>
                </a:solidFill>
              </a:rPr>
              <a:t>Заработная плата – форма материального вознаграждения за труд.</a:t>
            </a:r>
          </a:p>
        </p:txBody>
      </p:sp>
      <p:sp>
        <p:nvSpPr>
          <p:cNvPr id="21508" name="Text Box 24"/>
          <p:cNvSpPr txBox="1">
            <a:spLocks noChangeArrowheads="1"/>
          </p:cNvSpPr>
          <p:nvPr/>
        </p:nvSpPr>
        <p:spPr bwMode="auto">
          <a:xfrm>
            <a:off x="533400" y="4876800"/>
            <a:ext cx="769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Факторы, влияющие на величину заработной платы</a:t>
            </a:r>
          </a:p>
        </p:txBody>
      </p:sp>
      <p:sp>
        <p:nvSpPr>
          <p:cNvPr id="21509" name="Text Box 25"/>
          <p:cNvSpPr txBox="1">
            <a:spLocks noChangeArrowheads="1"/>
          </p:cNvSpPr>
          <p:nvPr/>
        </p:nvSpPr>
        <p:spPr bwMode="auto">
          <a:xfrm>
            <a:off x="304800" y="5257800"/>
            <a:ext cx="8458200" cy="143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sz="1600"/>
              <a:t>Спрос и предложение на рынке труда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sz="1600"/>
              <a:t>Уровень квалификации работников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sz="1600"/>
              <a:t>Стоимость жизненных благ, необходимых для воспроизводства рабочей силы</a:t>
            </a:r>
          </a:p>
          <a:p>
            <a:pPr marL="342900" indent="-342900">
              <a:spcBef>
                <a:spcPct val="50000"/>
              </a:spcBef>
              <a:buFontTx/>
              <a:buAutoNum type="arabicParenR"/>
            </a:pPr>
            <a:r>
              <a:rPr lang="ru-RU" sz="1600"/>
              <a:t>Развитость экономических и социальных условий жизни населения и др.</a:t>
            </a:r>
          </a:p>
        </p:txBody>
      </p:sp>
      <p:sp>
        <p:nvSpPr>
          <p:cNvPr id="21510" name="Text Box 26"/>
          <p:cNvSpPr txBox="1">
            <a:spLocks noChangeArrowheads="1"/>
          </p:cNvSpPr>
          <p:nvPr/>
        </p:nvSpPr>
        <p:spPr bwMode="auto">
          <a:xfrm>
            <a:off x="762000" y="44958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               </a:t>
            </a:r>
            <a:r>
              <a:rPr lang="ru-RU" sz="1600" b="1"/>
              <a:t>Номинальная                                                     Реальная</a:t>
            </a:r>
          </a:p>
        </p:txBody>
      </p:sp>
      <p:sp>
        <p:nvSpPr>
          <p:cNvPr id="21511" name="Line 28"/>
          <p:cNvSpPr>
            <a:spLocks noChangeShapeType="1"/>
          </p:cNvSpPr>
          <p:nvPr/>
        </p:nvSpPr>
        <p:spPr bwMode="auto">
          <a:xfrm flipH="1">
            <a:off x="2667000" y="4267200"/>
            <a:ext cx="1752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12" name="Line 29"/>
          <p:cNvSpPr>
            <a:spLocks noChangeShapeType="1"/>
          </p:cNvSpPr>
          <p:nvPr/>
        </p:nvSpPr>
        <p:spPr bwMode="auto">
          <a:xfrm>
            <a:off x="4419600" y="4267200"/>
            <a:ext cx="1981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Занятость и безработица</a:t>
            </a: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81000" y="0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1"/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Рабочая сила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"/>
            <a:ext cx="914400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9200" rtlCol="0">
            <a:spAutoFit/>
          </a:bodyPr>
          <a:lstStyle/>
          <a:p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это способность к труду, физические и умственные качества </a:t>
            </a:r>
          </a:p>
          <a:p>
            <a:pPr marL="266700"/>
            <a:r>
              <a:rPr lang="ru-RU" sz="2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человека, которые позволяют ему производить какую-либо </a:t>
            </a:r>
          </a:p>
          <a:p>
            <a:pPr marL="266700"/>
            <a:r>
              <a:rPr lang="ru-RU" sz="2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продукцию или оказывать услуги. </a:t>
            </a:r>
            <a:endParaRPr lang="ru-RU" sz="2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676400"/>
            <a:ext cx="3312368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Заработная плата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1600200"/>
            <a:ext cx="3060848" cy="430887"/>
          </a:xfrm>
          <a:prstGeom prst="rect">
            <a:avLst/>
          </a:prstGeom>
          <a:noFill/>
        </p:spPr>
        <p:txBody>
          <a:bodyPr wrap="square" lIns="79200" rtlCol="0">
            <a:spAutoFit/>
          </a:bodyPr>
          <a:lstStyle/>
          <a:p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– цена рабочей силы. 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343400"/>
            <a:ext cx="201622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Стоимость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4343400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noFill/>
                <a:latin typeface="AdverGothic" pitchFamily="2" charset="0"/>
                <a:cs typeface="Arial" panose="020B0604020202020204" pitchFamily="34" charset="0"/>
              </a:rPr>
              <a:t>Стоимость</a:t>
            </a:r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 рабочей силы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800600"/>
            <a:ext cx="8568952" cy="769441"/>
          </a:xfrm>
          <a:prstGeom prst="rect">
            <a:avLst/>
          </a:prstGeom>
          <a:noFill/>
        </p:spPr>
        <p:txBody>
          <a:bodyPr wrap="square" lIns="79200" rtlCol="0">
            <a:spAutoFit/>
          </a:bodyPr>
          <a:lstStyle/>
          <a:p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– стоимость материальных благ и услуг, необходимых для </a:t>
            </a:r>
          </a:p>
          <a:p>
            <a:pPr marL="266700"/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воспроизводства рабочей силы </a:t>
            </a:r>
            <a:r>
              <a:rPr lang="ru-RU" sz="2200" dirty="0" smtClean="0">
                <a:noFill/>
                <a:latin typeface="Arial" panose="020B0604020202020204" pitchFamily="34" charset="0"/>
                <a:cs typeface="Arial" panose="020B0604020202020204" pitchFamily="34" charset="0"/>
              </a:rPr>
              <a:t>(зависит от уровня </a:t>
            </a:r>
            <a:r>
              <a:rPr lang="ru-RU" sz="2200" dirty="0" err="1" smtClean="0">
                <a:noFill/>
                <a:latin typeface="Arial" panose="020B0604020202020204" pitchFamily="34" charset="0"/>
                <a:cs typeface="Arial" panose="020B0604020202020204" pitchFamily="34" charset="0"/>
              </a:rPr>
              <a:t>экономи</a:t>
            </a:r>
            <a:r>
              <a:rPr lang="ru-RU" sz="2200" dirty="0" smtClean="0">
                <a:noFill/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5105400"/>
            <a:ext cx="8568952" cy="769441"/>
          </a:xfrm>
          <a:prstGeom prst="rect">
            <a:avLst/>
          </a:prstGeom>
          <a:noFill/>
        </p:spPr>
        <p:txBody>
          <a:bodyPr wrap="square" lIns="79200" rtlCol="0">
            <a:spAutoFit/>
          </a:bodyPr>
          <a:lstStyle/>
          <a:p>
            <a:pPr marL="266700"/>
            <a:r>
              <a:rPr lang="ru-RU" sz="2200" dirty="0" smtClean="0">
                <a:noFill/>
                <a:latin typeface="Arial" panose="020B0604020202020204" pitchFamily="34" charset="0"/>
                <a:cs typeface="Arial" panose="020B0604020202020204" pitchFamily="34" charset="0"/>
              </a:rPr>
              <a:t>воспроизводства рабочей силы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(зависит от уровня </a:t>
            </a:r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экономи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marL="266700"/>
            <a:r>
              <a:rPr lang="ru-RU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ческого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развития страны).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5943600"/>
            <a:ext cx="8687600" cy="769441"/>
          </a:xfrm>
          <a:prstGeom prst="rect">
            <a:avLst/>
          </a:prstGeom>
          <a:noFill/>
        </p:spPr>
        <p:txBody>
          <a:bodyPr wrap="square" lIns="79200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большинстве стран мира государство определяет мини-</a:t>
            </a:r>
          </a:p>
          <a:p>
            <a:r>
              <a:rPr lang="ru-RU" sz="2200" b="1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мальный</a:t>
            </a:r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уровень стоимости рабочей силы.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133600"/>
            <a:ext cx="8915400" cy="2123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Заработная плата: </a:t>
            </a:r>
          </a:p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dverGothic" pitchFamily="2" charset="0"/>
                <a:cs typeface="Arial" panose="020B0604020202020204" pitchFamily="34" charset="0"/>
              </a:rPr>
              <a:t>сдельная</a:t>
            </a:r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 </a:t>
            </a:r>
          </a:p>
          <a:p>
            <a:r>
              <a:rPr lang="ru-RU" sz="220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(начисляется работникам исходя из объема произведенной ими продукции), </a:t>
            </a:r>
          </a:p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latin typeface="AdverGothic" pitchFamily="2" charset="0"/>
                <a:cs typeface="Arial" panose="020B0604020202020204" pitchFamily="34" charset="0"/>
              </a:rPr>
              <a:t>повременная</a:t>
            </a:r>
          </a:p>
          <a:p>
            <a:r>
              <a:rPr lang="ru-RU" sz="220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(начисляется исходя из отработанного работником времени).</a:t>
            </a:r>
            <a:endParaRPr lang="ru-RU" sz="2200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6579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  <p:bldP spid="14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Заработная плата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5715000" cy="3810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Прожиточный минимум </a:t>
            </a:r>
            <a:r>
              <a:rPr lang="ru-RU" dirty="0" smtClean="0">
                <a:solidFill>
                  <a:srgbClr val="0000FF"/>
                </a:solidFill>
              </a:rPr>
              <a:t>– </a:t>
            </a:r>
            <a:r>
              <a:rPr lang="ru-RU" i="1" dirty="0" smtClean="0">
                <a:solidFill>
                  <a:srgbClr val="0000FF"/>
                </a:solidFill>
              </a:rPr>
              <a:t>это такой уровень доходов, который </a:t>
            </a:r>
            <a:r>
              <a:rPr lang="ru-RU" b="1" i="1" dirty="0" smtClean="0">
                <a:solidFill>
                  <a:srgbClr val="0000FF"/>
                </a:solidFill>
              </a:rPr>
              <a:t>необходим для приобретения количества продуктов питания не ниже физиологических норм,</a:t>
            </a:r>
            <a:r>
              <a:rPr lang="ru-RU" i="1" dirty="0" smtClean="0">
                <a:solidFill>
                  <a:srgbClr val="0000FF"/>
                </a:solidFill>
              </a:rPr>
              <a:t> а также для удовлетворения его потребностей (на самом необходимом уровне) в одежде, обуви, транспорте, оплате коммунальных услуг.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9600" y="5334000"/>
            <a:ext cx="7922840" cy="1335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Прожиточный минимум – это нижняя граница заработной платы.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i="1" dirty="0"/>
          </a:p>
        </p:txBody>
      </p:sp>
      <p:pic>
        <p:nvPicPr>
          <p:cNvPr id="5" name="Picture 2" descr="Картинка 5 из 9660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324577" y="1905000"/>
            <a:ext cx="2819423" cy="2959968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71600" y="747512"/>
            <a:ext cx="2088232" cy="55686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4600" y="381000"/>
            <a:ext cx="66294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  <a:cs typeface="Arial" panose="020B0604020202020204" pitchFamily="34" charset="0"/>
              </a:rPr>
              <a:t>Величина заработной платы зависит от: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  <a:cs typeface="Arial" panose="020B0604020202020204" pitchFamily="34" charset="0"/>
            </a:endParaRPr>
          </a:p>
        </p:txBody>
      </p:sp>
      <p:sp>
        <p:nvSpPr>
          <p:cNvPr id="14" name="Равнобедренный треугольник 13"/>
          <p:cNvSpPr/>
          <p:nvPr/>
        </p:nvSpPr>
        <p:spPr>
          <a:xfrm rot="5400000" flipH="1">
            <a:off x="2688518" y="1731082"/>
            <a:ext cx="288032" cy="17866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971800" y="1524000"/>
            <a:ext cx="6021288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оотношения спроса и предложения на рынке труда;</a:t>
            </a:r>
            <a:endParaRPr lang="ru-RU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 rot="5400000" flipH="1">
            <a:off x="2688518" y="2645482"/>
            <a:ext cx="288032" cy="17866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895600" y="2438400"/>
            <a:ext cx="624840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ровня экономического развития государства;</a:t>
            </a:r>
            <a:endParaRPr lang="ru-RU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Равнобедренный треугольник 16"/>
          <p:cNvSpPr/>
          <p:nvPr/>
        </p:nvSpPr>
        <p:spPr>
          <a:xfrm rot="5400000" flipH="1">
            <a:off x="2790146" y="3211607"/>
            <a:ext cx="288032" cy="17866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122712" y="3034201"/>
            <a:ext cx="576064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емографической ситуации в стране;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5400000" flipH="1">
            <a:off x="2790146" y="3745087"/>
            <a:ext cx="288032" cy="17866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122712" y="3567681"/>
            <a:ext cx="576064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осударственной политики в сфере трудовых 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отношений;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Равнобедренный треугольник 20"/>
          <p:cNvSpPr/>
          <p:nvPr/>
        </p:nvSpPr>
        <p:spPr>
          <a:xfrm rot="5400000" flipH="1">
            <a:off x="2790146" y="4693391"/>
            <a:ext cx="288032" cy="17866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122712" y="4515985"/>
            <a:ext cx="576064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словий труда и его сложности;</a:t>
            </a:r>
            <a:endParaRPr lang="ru-RU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Равнобедренный треугольник 22"/>
          <p:cNvSpPr/>
          <p:nvPr/>
        </p:nvSpPr>
        <p:spPr>
          <a:xfrm rot="5400000" flipH="1">
            <a:off x="2790146" y="5231327"/>
            <a:ext cx="288032" cy="17866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122712" y="5053921"/>
            <a:ext cx="576064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валификации работника;</a:t>
            </a:r>
            <a:endParaRPr lang="ru-RU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 rot="5400000" flipH="1">
            <a:off x="2790146" y="5758715"/>
            <a:ext cx="288032" cy="178668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122712" y="5581309"/>
            <a:ext cx="576064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ругих условий.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832" y="651501"/>
            <a:ext cx="2160240" cy="57606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93329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2" grpId="0" build="p" animBg="1"/>
      <p:bldP spid="15" grpId="0" animBg="1"/>
      <p:bldP spid="16" grpId="0" build="p" animBg="1"/>
      <p:bldP spid="17" grpId="0" animBg="1"/>
      <p:bldP spid="18" grpId="0" build="p" animBg="1"/>
      <p:bldP spid="19" grpId="0" animBg="1"/>
      <p:bldP spid="20" grpId="0" build="p" animBg="1"/>
      <p:bldP spid="21" grpId="0" animBg="1"/>
      <p:bldP spid="22" grpId="0" build="p" animBg="1"/>
      <p:bldP spid="23" grpId="0" animBg="1"/>
      <p:bldP spid="24" grpId="0" build="p" animBg="1"/>
      <p:bldP spid="25" grpId="0" animBg="1"/>
      <p:bldP spid="26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4400" y="716829"/>
            <a:ext cx="367240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ТРУДОСПОСОБНОЕ НАСЕЛЕНИЕ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716829"/>
            <a:ext cx="367240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ЭКОНОМИЧЕСКИ АКТИВНОЕ НАСЕЛЕНИЕ</a:t>
            </a:r>
          </a:p>
        </p:txBody>
      </p:sp>
      <p:sp>
        <p:nvSpPr>
          <p:cNvPr id="7" name="Не равно 6"/>
          <p:cNvSpPr/>
          <p:nvPr/>
        </p:nvSpPr>
        <p:spPr>
          <a:xfrm>
            <a:off x="4247964" y="900721"/>
            <a:ext cx="648072" cy="576064"/>
          </a:xfrm>
          <a:prstGeom prst="mathNotEqual">
            <a:avLst>
              <a:gd name="adj1" fmla="val 9410"/>
              <a:gd name="adj2" fmla="val 6600000"/>
              <a:gd name="adj3" fmla="val 11760"/>
            </a:avLst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3961" y="2230643"/>
            <a:ext cx="6247385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Экономически активное население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5176" y="2825480"/>
            <a:ext cx="764656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– люди, которые имеют самостоятельный источник</a:t>
            </a:r>
          </a:p>
          <a:p>
            <a:pPr marL="274638"/>
            <a:r>
              <a:rPr lang="ru-RU" sz="2200" dirty="0" smtClean="0">
                <a:latin typeface="Arial" pitchFamily="34" charset="0"/>
                <a:cs typeface="Arial" pitchFamily="34" charset="0"/>
              </a:rPr>
              <a:t>доходов или хотят и потенциально могут его иметь.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48" y="4154501"/>
            <a:ext cx="1256432" cy="17582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63688" y="4389107"/>
            <a:ext cx="637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МЕЖДУНАРОДНАЯ ОРГАНИЗАЦИЯ ТРУДА: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63688" y="4933507"/>
            <a:ext cx="71629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Arial" pitchFamily="34" charset="0"/>
                <a:cs typeface="Arial" pitchFamily="34" charset="0"/>
              </a:rPr>
              <a:t>э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кономически активное население – от 10 до 72 лет.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3688" y="5528343"/>
            <a:ext cx="72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РОССИИ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– от 15 до 72 лет.</a:t>
            </a:r>
          </a:p>
        </p:txBody>
      </p:sp>
    </p:spTree>
    <p:extLst>
      <p:ext uri="{BB962C8B-B14F-4D97-AF65-F5344CB8AC3E}">
        <p14:creationId xmlns="" xmlns:p14="http://schemas.microsoft.com/office/powerpoint/2010/main" val="40866627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367240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ТРУДОСПОСОБНОЕ НАСЕЛЕНИЕ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228600"/>
            <a:ext cx="367240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ЭКОНОМИЧЕСКИ АКТИВНОЕ НАСЕЛЕНИЕ</a:t>
            </a:r>
          </a:p>
        </p:txBody>
      </p:sp>
      <p:sp>
        <p:nvSpPr>
          <p:cNvPr id="7" name="Не равно 6"/>
          <p:cNvSpPr/>
          <p:nvPr/>
        </p:nvSpPr>
        <p:spPr>
          <a:xfrm>
            <a:off x="4114800" y="304800"/>
            <a:ext cx="648072" cy="576064"/>
          </a:xfrm>
          <a:prstGeom prst="mathNotEqual">
            <a:avLst>
              <a:gd name="adj1" fmla="val 9410"/>
              <a:gd name="adj2" fmla="val 6600000"/>
              <a:gd name="adj3" fmla="val 11760"/>
            </a:avLst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219200"/>
            <a:ext cx="6247385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Экономически активное население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1828800"/>
            <a:ext cx="764656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– люди, которые имеют самостоятельный источник</a:t>
            </a:r>
          </a:p>
          <a:p>
            <a:pPr marL="274638"/>
            <a:r>
              <a:rPr lang="ru-RU" sz="2200" dirty="0" smtClean="0">
                <a:latin typeface="Arial" pitchFamily="34" charset="0"/>
                <a:cs typeface="Arial" pitchFamily="34" charset="0"/>
              </a:rPr>
              <a:t>доходов или хотят и потенциально могут его иметь.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 rot="5400000">
            <a:off x="1504475" y="2686525"/>
            <a:ext cx="380997" cy="494348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с вырезом 16"/>
          <p:cNvSpPr/>
          <p:nvPr/>
        </p:nvSpPr>
        <p:spPr>
          <a:xfrm rot="5400000">
            <a:off x="6258019" y="2657381"/>
            <a:ext cx="322709" cy="494348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09600" y="3200400"/>
            <a:ext cx="2137053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Занятые 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1600" y="3124200"/>
            <a:ext cx="2544691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Безработные 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600" y="3657600"/>
            <a:ext cx="364616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– люди, которые имеют </a:t>
            </a:r>
          </a:p>
          <a:p>
            <a:pPr marL="274638"/>
            <a:r>
              <a:rPr lang="ru-RU" sz="2200" dirty="0" smtClean="0">
                <a:latin typeface="Arial" pitchFamily="34" charset="0"/>
                <a:cs typeface="Arial" pitchFamily="34" charset="0"/>
              </a:rPr>
              <a:t>работу.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5400" y="3657600"/>
            <a:ext cx="364616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– люди, которые ищут </a:t>
            </a:r>
          </a:p>
          <a:p>
            <a:pPr marL="274638"/>
            <a:r>
              <a:rPr lang="ru-RU" sz="2200" dirty="0" smtClean="0">
                <a:latin typeface="Arial" pitchFamily="34" charset="0"/>
                <a:cs typeface="Arial" pitchFamily="34" charset="0"/>
              </a:rPr>
              <a:t>работу.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4648200"/>
            <a:ext cx="6247385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2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Безработные</a:t>
            </a:r>
            <a:endParaRPr lang="ru-RU" sz="22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5105400"/>
            <a:ext cx="9144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трудоспособные граждане,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 имеющие рабочего места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74638"/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которые хотят работать, ищут работу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зарегистрированы в государственной службе занятости в качестве безработных. </a:t>
            </a:r>
            <a:r>
              <a:rPr lang="ru-RU" sz="2200" dirty="0" smtClean="0">
                <a:noFill/>
                <a:latin typeface="Arial" pitchFamily="34" charset="0"/>
                <a:cs typeface="Arial" pitchFamily="34" charset="0"/>
              </a:rPr>
              <a:t>и</a:t>
            </a:r>
          </a:p>
        </p:txBody>
      </p:sp>
    </p:spTree>
    <p:extLst>
      <p:ext uri="{BB962C8B-B14F-4D97-AF65-F5344CB8AC3E}">
        <p14:creationId xmlns="" xmlns:p14="http://schemas.microsoft.com/office/powerpoint/2010/main" val="4067613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  <p:bldP spid="20" grpId="0" build="p" animBg="1"/>
      <p:bldP spid="21" grpId="0" build="p" animBg="1"/>
      <p:bldP spid="22" grpId="0"/>
      <p:bldP spid="24" grpId="0" build="p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ru-RU" sz="2800" smtClean="0">
                <a:solidFill>
                  <a:schemeClr val="hlink"/>
                </a:solidFill>
              </a:rPr>
              <a:t>Измерение безработицы и уровня безработицы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57200" y="1295400"/>
            <a:ext cx="2808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/>
              <a:t>Население страны</a:t>
            </a:r>
            <a:r>
              <a:rPr lang="ru-RU" dirty="0"/>
              <a:t> 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2971800" y="1524000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352800" y="1219200"/>
            <a:ext cx="5040313" cy="6508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/>
              <a:t>Рабочая сила + Выбывшие из состава рабочей силы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57200" y="2133600"/>
            <a:ext cx="8353425" cy="40640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CC0000"/>
                </a:solidFill>
              </a:rPr>
              <a:t>Рабочая сила = Женщины (16 – </a:t>
            </a:r>
            <a:r>
              <a:rPr lang="ru-RU" sz="2000" b="1" dirty="0" smtClean="0">
                <a:solidFill>
                  <a:srgbClr val="CC0000"/>
                </a:solidFill>
              </a:rPr>
              <a:t>60</a:t>
            </a:r>
            <a:r>
              <a:rPr lang="ru-RU" sz="2000" b="1" dirty="0" smtClean="0">
                <a:solidFill>
                  <a:srgbClr val="CC0000"/>
                </a:solidFill>
              </a:rPr>
              <a:t> </a:t>
            </a:r>
            <a:r>
              <a:rPr lang="ru-RU" sz="2000" b="1" dirty="0">
                <a:solidFill>
                  <a:srgbClr val="CC0000"/>
                </a:solidFill>
              </a:rPr>
              <a:t>лет) + Мужчины (16 – </a:t>
            </a:r>
            <a:r>
              <a:rPr lang="ru-RU" sz="2000" b="1" dirty="0" smtClean="0">
                <a:solidFill>
                  <a:srgbClr val="CC0000"/>
                </a:solidFill>
              </a:rPr>
              <a:t>65 </a:t>
            </a:r>
            <a:r>
              <a:rPr lang="ru-RU" sz="2000" b="1" dirty="0">
                <a:solidFill>
                  <a:srgbClr val="CC0000"/>
                </a:solidFill>
              </a:rPr>
              <a:t>лет)</a:t>
            </a:r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1219200" y="2743200"/>
            <a:ext cx="2376488" cy="576263"/>
          </a:xfrm>
          <a:prstGeom prst="roundRect">
            <a:avLst>
              <a:gd name="adj" fmla="val 16667"/>
            </a:avLst>
          </a:prstGeom>
          <a:solidFill>
            <a:srgbClr val="FF9999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CC0000"/>
                </a:solidFill>
              </a:rPr>
              <a:t>Рабочая сила</a:t>
            </a: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1371600" y="3352800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>
            <a:off x="3200400" y="3352800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152400" y="3810000"/>
            <a:ext cx="2232025" cy="8636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Экономически </a:t>
            </a:r>
          </a:p>
          <a:p>
            <a:pPr algn="ctr"/>
            <a:r>
              <a:rPr lang="ru-RU"/>
              <a:t>активное население</a:t>
            </a:r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>
            <a:off x="2438400" y="3810000"/>
            <a:ext cx="2879725" cy="1079500"/>
          </a:xfrm>
          <a:prstGeom prst="roundRect">
            <a:avLst>
              <a:gd name="adj" fmla="val 16667"/>
            </a:avLst>
          </a:prstGeom>
          <a:solidFill>
            <a:srgbClr val="FFCCFF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Экономически </a:t>
            </a:r>
          </a:p>
          <a:p>
            <a:pPr algn="ctr"/>
            <a:r>
              <a:rPr lang="ru-RU"/>
              <a:t>неактивное население</a:t>
            </a:r>
          </a:p>
          <a:p>
            <a:pPr algn="ctr"/>
            <a:r>
              <a:rPr lang="ru-RU"/>
              <a:t>(добровольно незанятые)</a:t>
            </a:r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>
            <a:off x="0" y="5257800"/>
            <a:ext cx="1692275" cy="458788"/>
          </a:xfrm>
          <a:prstGeom prst="roundRect">
            <a:avLst>
              <a:gd name="adj" fmla="val 16667"/>
            </a:avLst>
          </a:prstGeom>
          <a:solidFill>
            <a:srgbClr val="CCCCFF"/>
          </a:solidFill>
          <a:ln w="9525">
            <a:solidFill>
              <a:srgbClr val="CCCC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Занятые</a:t>
            </a:r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>
            <a:off x="2057400" y="5257800"/>
            <a:ext cx="2016125" cy="504825"/>
          </a:xfrm>
          <a:prstGeom prst="roundRect">
            <a:avLst>
              <a:gd name="adj" fmla="val 16667"/>
            </a:avLst>
          </a:prstGeom>
          <a:solidFill>
            <a:srgbClr val="CCCCFF"/>
          </a:solidFill>
          <a:ln w="9525">
            <a:solidFill>
              <a:srgbClr val="CCCC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Безработные</a:t>
            </a:r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H="1">
            <a:off x="914400" y="4724400"/>
            <a:ext cx="215900" cy="503238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1524000" y="4724400"/>
            <a:ext cx="1368425" cy="503238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4800600" y="2971800"/>
            <a:ext cx="352742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/>
              <a:t>Уровень безработицы =</a:t>
            </a:r>
          </a:p>
          <a:p>
            <a:pPr algn="ctr">
              <a:spcBef>
                <a:spcPct val="50000"/>
              </a:spcBef>
            </a:pPr>
            <a:r>
              <a:rPr lang="ru-RU" b="1" dirty="0"/>
              <a:t>Безработные</a:t>
            </a:r>
          </a:p>
          <a:p>
            <a:pPr algn="ctr">
              <a:spcBef>
                <a:spcPct val="50000"/>
              </a:spcBef>
            </a:pPr>
            <a:r>
              <a:rPr lang="ru-RU" b="1" dirty="0" err="1"/>
              <a:t>Занятые+Безработные</a:t>
            </a:r>
            <a:r>
              <a:rPr lang="ru-RU" u="sng" dirty="0"/>
              <a:t> </a:t>
            </a:r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>
            <a:off x="5638800" y="3810000"/>
            <a:ext cx="1800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6" name="WordArt 18"/>
          <p:cNvSpPr>
            <a:spLocks noChangeArrowheads="1" noChangeShapeType="1" noTextEdit="1"/>
          </p:cNvSpPr>
          <p:nvPr/>
        </p:nvSpPr>
        <p:spPr bwMode="auto">
          <a:xfrm>
            <a:off x="8077200" y="3505200"/>
            <a:ext cx="863600" cy="5461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100%</a:t>
            </a:r>
          </a:p>
        </p:txBody>
      </p:sp>
      <p:sp>
        <p:nvSpPr>
          <p:cNvPr id="22547" name="WordArt 19"/>
          <p:cNvSpPr>
            <a:spLocks noChangeArrowheads="1" noChangeShapeType="1" noTextEdit="1"/>
          </p:cNvSpPr>
          <p:nvPr/>
        </p:nvSpPr>
        <p:spPr bwMode="auto">
          <a:xfrm rot="5400000">
            <a:off x="7852568" y="3729832"/>
            <a:ext cx="182563" cy="1905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х</a:t>
            </a:r>
          </a:p>
        </p:txBody>
      </p:sp>
      <p:pic>
        <p:nvPicPr>
          <p:cNvPr id="22548" name="Picture 21" descr="Картинка 3 из 7235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441825"/>
            <a:ext cx="2971800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93BCB7-0C39-49A2-9351-A8EDC928BFF0}" type="slidenum">
              <a:rPr lang="ru-RU"/>
              <a:pPr/>
              <a:t>59</a:t>
            </a:fld>
            <a:endParaRPr lang="ru-RU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5538788" cy="576263"/>
          </a:xfrm>
        </p:spPr>
        <p:txBody>
          <a:bodyPr/>
          <a:lstStyle/>
          <a:p>
            <a:pPr algn="ctr" eaLnBrk="1" hangingPunct="1"/>
            <a:r>
              <a:rPr lang="ru-RU" sz="3200" b="1" dirty="0">
                <a:solidFill>
                  <a:srgbClr val="FF0000"/>
                </a:solidFill>
              </a:rPr>
              <a:t>Признаки безработного человека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44" y="1428736"/>
            <a:ext cx="8715436" cy="54292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sz="2800" b="1" dirty="0">
                <a:solidFill>
                  <a:srgbClr val="0000FF"/>
                </a:solidFill>
              </a:rPr>
              <a:t>Трудоспособный возраст:</a:t>
            </a:r>
          </a:p>
          <a:p>
            <a:pPr eaLnBrk="1" hangingPunct="1"/>
            <a:r>
              <a:rPr lang="ru-RU" sz="2800" dirty="0">
                <a:solidFill>
                  <a:srgbClr val="0000FF"/>
                </a:solidFill>
              </a:rPr>
              <a:t>лица не моложе 15 лет (в РФ согласно КЗоТ не допускается прием на работу лиц моложе 15 лет)</a:t>
            </a:r>
          </a:p>
          <a:p>
            <a:pPr eaLnBrk="1" hangingPunct="1"/>
            <a:r>
              <a:rPr lang="ru-RU" sz="2800" dirty="0">
                <a:solidFill>
                  <a:srgbClr val="0000FF"/>
                </a:solidFill>
              </a:rPr>
              <a:t>лица не старше </a:t>
            </a:r>
            <a:r>
              <a:rPr lang="ru-RU" sz="2800" dirty="0" smtClean="0">
                <a:solidFill>
                  <a:srgbClr val="0000FF"/>
                </a:solidFill>
              </a:rPr>
              <a:t>60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ru-RU" sz="2800" dirty="0">
                <a:solidFill>
                  <a:srgbClr val="0000FF"/>
                </a:solidFill>
              </a:rPr>
              <a:t>лет (женщины) и </a:t>
            </a:r>
            <a:r>
              <a:rPr lang="ru-RU" sz="2800" dirty="0" smtClean="0">
                <a:solidFill>
                  <a:srgbClr val="0000FF"/>
                </a:solidFill>
              </a:rPr>
              <a:t>65 </a:t>
            </a:r>
            <a:r>
              <a:rPr lang="ru-RU" sz="2800" dirty="0">
                <a:solidFill>
                  <a:srgbClr val="0000FF"/>
                </a:solidFill>
              </a:rPr>
              <a:t>лет (мужчины).</a:t>
            </a:r>
          </a:p>
          <a:p>
            <a:pPr eaLnBrk="1" hangingPunct="1"/>
            <a:r>
              <a:rPr lang="ru-RU" sz="2800" b="1" dirty="0">
                <a:solidFill>
                  <a:srgbClr val="0000FF"/>
                </a:solidFill>
              </a:rPr>
              <a:t>Отсутствие у человека постоянного источника заработка в течение некоторого времени</a:t>
            </a:r>
          </a:p>
          <a:p>
            <a:pPr eaLnBrk="1" hangingPunct="1"/>
            <a:endParaRPr lang="ru-RU" sz="2800" b="1" dirty="0">
              <a:solidFill>
                <a:srgbClr val="0000FF"/>
              </a:solidFill>
            </a:endParaRPr>
          </a:p>
          <a:p>
            <a:pPr eaLnBrk="1" hangingPunct="1"/>
            <a:r>
              <a:rPr lang="ru-RU" sz="2800" b="1" dirty="0">
                <a:solidFill>
                  <a:srgbClr val="0000FF"/>
                </a:solidFill>
              </a:rPr>
              <a:t>Доказанное стремление человека найти работу</a:t>
            </a:r>
          </a:p>
        </p:txBody>
      </p:sp>
    </p:spTree>
    <p:extLst>
      <p:ext uri="{BB962C8B-B14F-4D97-AF65-F5344CB8AC3E}">
        <p14:creationId xmlns:p14="http://schemas.microsoft.com/office/powerpoint/2010/main" xmlns="" val="110682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Рынок труда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sz="quarter" idx="1"/>
          </p:nvPr>
        </p:nvSpPr>
        <p:spPr>
          <a:xfrm>
            <a:off x="304799" y="1527175"/>
            <a:ext cx="8501063" cy="32734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800" b="1" i="1" dirty="0" smtClean="0">
                <a:solidFill>
                  <a:srgbClr val="002060"/>
                </a:solidFill>
              </a:rPr>
              <a:t>Особенности:</a:t>
            </a:r>
          </a:p>
          <a:p>
            <a:pPr eaLnBrk="1" hangingPunct="1"/>
            <a:r>
              <a:rPr lang="ru-RU" sz="2800" b="1" dirty="0" smtClean="0">
                <a:solidFill>
                  <a:srgbClr val="002060"/>
                </a:solidFill>
              </a:rPr>
              <a:t>на рынке труда покупаются только </a:t>
            </a:r>
            <a:r>
              <a:rPr lang="ru-RU" sz="2800" b="1" i="1" dirty="0" smtClean="0">
                <a:solidFill>
                  <a:srgbClr val="002060"/>
                </a:solidFill>
              </a:rPr>
              <a:t>трудовые услуги</a:t>
            </a:r>
            <a:r>
              <a:rPr lang="ru-RU" sz="2800" b="1" dirty="0" smtClean="0">
                <a:solidFill>
                  <a:srgbClr val="002060"/>
                </a:solidFill>
              </a:rPr>
              <a:t>, а не сам индивид;</a:t>
            </a:r>
          </a:p>
          <a:p>
            <a:pPr eaLnBrk="1" hangingPunct="1"/>
            <a:r>
              <a:rPr lang="ru-RU" sz="2800" dirty="0" smtClean="0">
                <a:solidFill>
                  <a:srgbClr val="002060"/>
                </a:solidFill>
              </a:rPr>
              <a:t>Рынок труда имеет дело с особым ресурсом – </a:t>
            </a:r>
            <a:r>
              <a:rPr lang="ru-RU" sz="2800" b="1" i="1" dirty="0" smtClean="0">
                <a:solidFill>
                  <a:srgbClr val="002060"/>
                </a:solidFill>
              </a:rPr>
              <a:t>«человеческим капиталом».</a:t>
            </a:r>
          </a:p>
          <a:p>
            <a:pPr eaLnBrk="1" hangingPunct="1">
              <a:buFont typeface="Wingdings 2" pitchFamily="18" charset="2"/>
              <a:buNone/>
            </a:pPr>
            <a:endParaRPr lang="ru-RU" i="1" dirty="0" smtClean="0"/>
          </a:p>
          <a:p>
            <a:pPr eaLnBrk="1" hangingPunct="1">
              <a:buFont typeface="Wingdings 2" pitchFamily="18" charset="2"/>
              <a:buNone/>
            </a:pPr>
            <a:endParaRPr lang="ru-RU" i="1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7200" y="4876800"/>
            <a:ext cx="8064896" cy="15841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00FF"/>
                </a:solidFill>
              </a:rPr>
              <a:t>«Человеческий капитал»  </a:t>
            </a:r>
            <a:r>
              <a:rPr lang="ru-RU" sz="2800" dirty="0">
                <a:solidFill>
                  <a:srgbClr val="0000FF"/>
                </a:solidFill>
              </a:rPr>
              <a:t>– запас знаний и способностей, накопленных работником.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63976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Безработица 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60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85800"/>
            <a:ext cx="8809038" cy="5334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Причины безработицы</a:t>
            </a:r>
          </a:p>
          <a:p>
            <a:pPr algn="ctr" eaLnBrk="1" hangingPunct="1">
              <a:buFont typeface="Wingdings 2" pitchFamily="18" charset="2"/>
              <a:buNone/>
            </a:pPr>
            <a:endParaRPr lang="ru-RU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1295400"/>
            <a:ext cx="9144000" cy="1905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FF"/>
                </a:solidFill>
              </a:rPr>
              <a:t>Завышенные требования самих работников</a:t>
            </a:r>
            <a:r>
              <a:rPr lang="ru-RU" sz="2000" i="1" dirty="0">
                <a:solidFill>
                  <a:srgbClr val="002060"/>
                </a:solidFill>
              </a:rPr>
              <a:t>,</a:t>
            </a:r>
            <a:r>
              <a:rPr lang="ru-RU" sz="2000" dirty="0">
                <a:solidFill>
                  <a:srgbClr val="002060"/>
                </a:solidFill>
              </a:rPr>
              <a:t> предъявляемые работодателю </a:t>
            </a:r>
            <a:r>
              <a:rPr lang="ru-RU" sz="2000" b="1" i="1" dirty="0">
                <a:solidFill>
                  <a:srgbClr val="0000FF"/>
                </a:solidFill>
              </a:rPr>
              <a:t>относительно размера желаемой ими заработной платы</a:t>
            </a:r>
            <a:r>
              <a:rPr lang="ru-RU" sz="2000" i="1" dirty="0">
                <a:solidFill>
                  <a:srgbClr val="002060"/>
                </a:solidFill>
              </a:rPr>
              <a:t>.  </a:t>
            </a:r>
            <a:r>
              <a:rPr lang="ru-RU" sz="2000" dirty="0">
                <a:solidFill>
                  <a:srgbClr val="002060"/>
                </a:solidFill>
              </a:rPr>
              <a:t>Наемные работники, не согласные работать за предлагаемую заработную плату, сами выбирают состояние безработицы.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3200400"/>
            <a:ext cx="9144000" cy="1828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00FF"/>
                </a:solidFill>
              </a:rPr>
              <a:t>Слишком низкий спрос на рабочую силу</a:t>
            </a:r>
            <a:r>
              <a:rPr lang="ru-RU" sz="2400" i="1" dirty="0">
                <a:solidFill>
                  <a:srgbClr val="002060"/>
                </a:solidFill>
              </a:rPr>
              <a:t>. </a:t>
            </a:r>
            <a:r>
              <a:rPr lang="ru-RU" sz="2400" b="1" dirty="0">
                <a:solidFill>
                  <a:srgbClr val="C00000"/>
                </a:solidFill>
              </a:rPr>
              <a:t>Государство должно бороться с безработицей</a:t>
            </a:r>
            <a:r>
              <a:rPr lang="ru-RU" sz="2400" dirty="0">
                <a:solidFill>
                  <a:srgbClr val="002060"/>
                </a:solidFill>
              </a:rPr>
              <a:t>: </a:t>
            </a:r>
            <a:r>
              <a:rPr lang="ru-RU" sz="2400" b="1" u="sng" dirty="0">
                <a:solidFill>
                  <a:srgbClr val="002060"/>
                </a:solidFill>
              </a:rPr>
              <a:t>повышая государственные доходы или снижая налоги</a:t>
            </a:r>
            <a:r>
              <a:rPr lang="ru-RU" sz="2400" dirty="0">
                <a:solidFill>
                  <a:srgbClr val="002060"/>
                </a:solidFill>
              </a:rPr>
              <a:t>, </a:t>
            </a:r>
            <a:r>
              <a:rPr lang="ru-RU" sz="2400" b="1" dirty="0">
                <a:solidFill>
                  <a:srgbClr val="0000FF"/>
                </a:solidFill>
              </a:rPr>
              <a:t>государство может увеличить объем спроса на рабочую силу.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5029200"/>
            <a:ext cx="9144000" cy="1828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solidFill>
                  <a:srgbClr val="0000FF"/>
                </a:solidFill>
              </a:rPr>
              <a:t>Негибкость, характерная для рынка труда</a:t>
            </a:r>
            <a:r>
              <a:rPr lang="ru-RU" sz="2400" b="1" i="1" dirty="0">
                <a:solidFill>
                  <a:srgbClr val="002060"/>
                </a:solidFill>
              </a:rPr>
              <a:t>. </a:t>
            </a:r>
            <a:r>
              <a:rPr lang="ru-RU" sz="2400" dirty="0">
                <a:solidFill>
                  <a:srgbClr val="002060"/>
                </a:solidFill>
              </a:rPr>
              <a:t>Наблюдается некоторое </a:t>
            </a:r>
            <a:r>
              <a:rPr lang="ru-RU" sz="2400" b="1" dirty="0">
                <a:solidFill>
                  <a:srgbClr val="002060"/>
                </a:solidFill>
              </a:rPr>
              <a:t>несоответствие между потребностями тех людей, которые ищут работу, и потребностями работодателей</a:t>
            </a:r>
            <a:r>
              <a:rPr lang="ru-RU" sz="2400" dirty="0">
                <a:solidFill>
                  <a:srgbClr val="002060"/>
                </a:solidFill>
              </a:rPr>
              <a:t>, которые готовы предоставить рабочие места.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457200" y="457200"/>
            <a:ext cx="8351838" cy="8651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/>
              <a:t>Безработица</a:t>
            </a:r>
            <a:r>
              <a:rPr lang="ru-RU"/>
              <a:t> – социально-экономическое явление, характеризующееся </a:t>
            </a:r>
          </a:p>
          <a:p>
            <a:pPr algn="ctr"/>
            <a:r>
              <a:rPr lang="ru-RU"/>
              <a:t>отсутствием работы для части населения.</a:t>
            </a: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1692275" y="1916113"/>
            <a:ext cx="5327650" cy="4333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rgbClr val="33CC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Виды безработицы</a:t>
            </a: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1187450" y="2649538"/>
            <a:ext cx="2879725" cy="99536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FF99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 точки зрения характера </a:t>
            </a:r>
          </a:p>
          <a:p>
            <a:pPr algn="ctr"/>
            <a:r>
              <a:rPr lang="ru-RU"/>
              <a:t>вытеснения работника </a:t>
            </a:r>
          </a:p>
          <a:p>
            <a:pPr algn="ctr"/>
            <a:r>
              <a:rPr lang="ru-RU"/>
              <a:t>с производства</a:t>
            </a: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4643438" y="2636838"/>
            <a:ext cx="2881312" cy="100806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 точки зрения причин </a:t>
            </a:r>
          </a:p>
          <a:p>
            <a:pPr algn="ctr"/>
            <a:r>
              <a:rPr lang="ru-RU"/>
              <a:t>и условий возникновения </a:t>
            </a:r>
          </a:p>
          <a:p>
            <a:pPr algn="ctr"/>
            <a:r>
              <a:rPr lang="ru-RU"/>
              <a:t>безработицы</a:t>
            </a:r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684213" y="3933825"/>
            <a:ext cx="2519362" cy="71913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CC99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Добровольная</a:t>
            </a: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684213" y="5013325"/>
            <a:ext cx="2519362" cy="71913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Вынужденная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4348163" y="3933825"/>
            <a:ext cx="1871662" cy="57467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B0D0EE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hlinkClick r:id="" action="ppaction://noaction"/>
              </a:rPr>
              <a:t>Фрикционная</a:t>
            </a:r>
            <a:endParaRPr lang="ru-RU"/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4356100" y="4941888"/>
            <a:ext cx="1871663" cy="57467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DA708E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hlinkClick r:id="" action="ppaction://noaction"/>
              </a:rPr>
              <a:t>Циклическая</a:t>
            </a:r>
            <a:endParaRPr lang="ru-RU"/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6740525" y="4941888"/>
            <a:ext cx="1871663" cy="57467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7EC49A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hlinkClick r:id="" action="ppaction://noaction"/>
              </a:rPr>
              <a:t>Сезонная</a:t>
            </a:r>
            <a:endParaRPr lang="ru-RU"/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6732588" y="3933825"/>
            <a:ext cx="1871662" cy="574675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solidFill>
              <a:srgbClr val="FF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hlinkClick r:id="" action="ppaction://noaction"/>
              </a:rPr>
              <a:t>Структурная</a:t>
            </a:r>
            <a:endParaRPr lang="ru-RU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4356100" y="2349500"/>
            <a:ext cx="0" cy="792163"/>
          </a:xfrm>
          <a:prstGeom prst="line">
            <a:avLst/>
          </a:prstGeom>
          <a:noFill/>
          <a:ln w="28575">
            <a:solidFill>
              <a:srgbClr val="7EC49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23565" name="AutoShape 13"/>
          <p:cNvCxnSpPr>
            <a:cxnSpLocks noChangeShapeType="1"/>
            <a:stCxn id="23556" idx="3"/>
            <a:endCxn id="23557" idx="1"/>
          </p:cNvCxnSpPr>
          <p:nvPr/>
        </p:nvCxnSpPr>
        <p:spPr bwMode="auto">
          <a:xfrm flipV="1">
            <a:off x="4067175" y="3141663"/>
            <a:ext cx="576263" cy="6350"/>
          </a:xfrm>
          <a:prstGeom prst="straightConnector1">
            <a:avLst/>
          </a:prstGeom>
          <a:noFill/>
          <a:ln w="19050">
            <a:solidFill>
              <a:srgbClr val="7EC49A"/>
            </a:solidFill>
            <a:round/>
            <a:headEnd type="triangle" w="med" len="med"/>
            <a:tailEnd type="triangle" w="med" len="med"/>
          </a:ln>
        </p:spPr>
      </p:cxnSp>
      <p:grpSp>
        <p:nvGrpSpPr>
          <p:cNvPr id="23566" name="Group 14"/>
          <p:cNvGrpSpPr>
            <a:grpSpLocks/>
          </p:cNvGrpSpPr>
          <p:nvPr/>
        </p:nvGrpSpPr>
        <p:grpSpPr bwMode="auto">
          <a:xfrm>
            <a:off x="250825" y="4292600"/>
            <a:ext cx="433388" cy="1152525"/>
            <a:chOff x="158" y="2704"/>
            <a:chExt cx="273" cy="726"/>
          </a:xfrm>
        </p:grpSpPr>
        <p:sp>
          <p:nvSpPr>
            <p:cNvPr id="23573" name="Line 15"/>
            <p:cNvSpPr>
              <a:spLocks noChangeShapeType="1"/>
            </p:cNvSpPr>
            <p:nvPr/>
          </p:nvSpPr>
          <p:spPr bwMode="auto">
            <a:xfrm>
              <a:off x="158" y="3430"/>
              <a:ext cx="273" cy="0"/>
            </a:xfrm>
            <a:prstGeom prst="line">
              <a:avLst/>
            </a:prstGeom>
            <a:noFill/>
            <a:ln w="19050">
              <a:solidFill>
                <a:srgbClr val="7EC49A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74" name="Line 16"/>
            <p:cNvSpPr>
              <a:spLocks noChangeShapeType="1"/>
            </p:cNvSpPr>
            <p:nvPr/>
          </p:nvSpPr>
          <p:spPr bwMode="auto">
            <a:xfrm>
              <a:off x="158" y="2704"/>
              <a:ext cx="273" cy="0"/>
            </a:xfrm>
            <a:prstGeom prst="line">
              <a:avLst/>
            </a:prstGeom>
            <a:noFill/>
            <a:ln w="19050">
              <a:solidFill>
                <a:srgbClr val="7EC49A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3567" name="Group 17"/>
          <p:cNvGrpSpPr>
            <a:grpSpLocks/>
          </p:cNvGrpSpPr>
          <p:nvPr/>
        </p:nvGrpSpPr>
        <p:grpSpPr bwMode="auto">
          <a:xfrm>
            <a:off x="5284788" y="3141663"/>
            <a:ext cx="3679825" cy="1800225"/>
            <a:chOff x="3329" y="1979"/>
            <a:chExt cx="2318" cy="1134"/>
          </a:xfrm>
        </p:grpSpPr>
        <p:cxnSp>
          <p:nvCxnSpPr>
            <p:cNvPr id="23569" name="AutoShape 18"/>
            <p:cNvCxnSpPr>
              <a:cxnSpLocks noChangeShapeType="1"/>
              <a:stCxn id="23557" idx="3"/>
            </p:cNvCxnSpPr>
            <p:nvPr/>
          </p:nvCxnSpPr>
          <p:spPr bwMode="auto">
            <a:xfrm>
              <a:off x="4740" y="1979"/>
              <a:ext cx="907" cy="997"/>
            </a:xfrm>
            <a:prstGeom prst="bentConnector2">
              <a:avLst/>
            </a:prstGeom>
            <a:noFill/>
            <a:ln w="19050">
              <a:solidFill>
                <a:srgbClr val="7EC49A"/>
              </a:solidFill>
              <a:miter lim="800000"/>
              <a:headEnd/>
              <a:tailEnd/>
            </a:ln>
          </p:spPr>
        </p:cxnSp>
        <p:sp>
          <p:nvSpPr>
            <p:cNvPr id="23570" name="Line 19"/>
            <p:cNvSpPr>
              <a:spLocks noChangeShapeType="1"/>
            </p:cNvSpPr>
            <p:nvPr/>
          </p:nvSpPr>
          <p:spPr bwMode="auto">
            <a:xfrm flipH="1">
              <a:off x="3334" y="2976"/>
              <a:ext cx="2313" cy="0"/>
            </a:xfrm>
            <a:prstGeom prst="line">
              <a:avLst/>
            </a:prstGeom>
            <a:noFill/>
            <a:ln w="19050">
              <a:solidFill>
                <a:srgbClr val="7EC49A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23571" name="AutoShape 20"/>
            <p:cNvCxnSpPr>
              <a:cxnSpLocks noChangeShapeType="1"/>
              <a:stCxn id="23560" idx="2"/>
              <a:endCxn id="23561" idx="0"/>
            </p:cNvCxnSpPr>
            <p:nvPr/>
          </p:nvCxnSpPr>
          <p:spPr bwMode="auto">
            <a:xfrm>
              <a:off x="3329" y="2840"/>
              <a:ext cx="5" cy="273"/>
            </a:xfrm>
            <a:prstGeom prst="straightConnector1">
              <a:avLst/>
            </a:prstGeom>
            <a:noFill/>
            <a:ln w="19050">
              <a:solidFill>
                <a:srgbClr val="7EC49A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23572" name="AutoShape 21"/>
            <p:cNvCxnSpPr>
              <a:cxnSpLocks noChangeShapeType="1"/>
              <a:stCxn id="23563" idx="2"/>
              <a:endCxn id="23562" idx="0"/>
            </p:cNvCxnSpPr>
            <p:nvPr/>
          </p:nvCxnSpPr>
          <p:spPr bwMode="auto">
            <a:xfrm>
              <a:off x="4831" y="2840"/>
              <a:ext cx="5" cy="273"/>
            </a:xfrm>
            <a:prstGeom prst="straightConnector1">
              <a:avLst/>
            </a:prstGeom>
            <a:noFill/>
            <a:ln w="19050">
              <a:solidFill>
                <a:srgbClr val="7EC49A"/>
              </a:solidFill>
              <a:round/>
              <a:headEnd type="triangle" w="med" len="med"/>
              <a:tailEnd type="triangle" w="med" len="med"/>
            </a:ln>
          </p:spPr>
        </p:cxnSp>
      </p:grpSp>
      <p:cxnSp>
        <p:nvCxnSpPr>
          <p:cNvPr id="23568" name="AutoShape 22"/>
          <p:cNvCxnSpPr>
            <a:cxnSpLocks noChangeShapeType="1"/>
            <a:stCxn id="23556" idx="1"/>
          </p:cNvCxnSpPr>
          <p:nvPr/>
        </p:nvCxnSpPr>
        <p:spPr bwMode="auto">
          <a:xfrm rot="10800000" flipV="1">
            <a:off x="250825" y="3148013"/>
            <a:ext cx="936625" cy="2297112"/>
          </a:xfrm>
          <a:prstGeom prst="bentConnector2">
            <a:avLst/>
          </a:prstGeom>
          <a:noFill/>
          <a:ln w="19050">
            <a:solidFill>
              <a:srgbClr val="7EC49A"/>
            </a:solidFill>
            <a:miter lim="800000"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85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Безработица 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5486400" cy="5257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Естественный уровень безработицы </a:t>
            </a:r>
            <a:r>
              <a:rPr lang="ru-RU" sz="2800" dirty="0" smtClean="0">
                <a:solidFill>
                  <a:srgbClr val="0000FF"/>
                </a:solidFill>
              </a:rPr>
              <a:t>– </a:t>
            </a:r>
            <a:r>
              <a:rPr lang="ru-RU" sz="2800" b="1" dirty="0" smtClean="0">
                <a:solidFill>
                  <a:srgbClr val="0000FF"/>
                </a:solidFill>
              </a:rPr>
              <a:t>сумма фрикционной и структурной безработицы, </a:t>
            </a:r>
            <a:r>
              <a:rPr lang="ru-RU" sz="2800" dirty="0" smtClean="0">
                <a:solidFill>
                  <a:srgbClr val="0000FF"/>
                </a:solidFill>
              </a:rPr>
              <a:t>т.е. уровень безработицы при полной занятости, который считается нормальным явлением </a:t>
            </a:r>
            <a:r>
              <a:rPr lang="ru-RU" sz="2800" b="1" dirty="0" smtClean="0">
                <a:solidFill>
                  <a:srgbClr val="0000FF"/>
                </a:solidFill>
              </a:rPr>
              <a:t>в современной экономике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0000FF"/>
                </a:solidFill>
              </a:rPr>
              <a:t>   (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5,5% - 6,5% </a:t>
            </a:r>
            <a:r>
              <a:rPr lang="ru-RU" sz="2800" b="1" dirty="0" smtClean="0">
                <a:solidFill>
                  <a:srgbClr val="0000FF"/>
                </a:solidFill>
              </a:rPr>
              <a:t>трудоспособного населения страны).</a:t>
            </a:r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5122" name="Picture 2" descr="&quot;Ищу работу!&quot;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50396" y="1752600"/>
            <a:ext cx="3793604" cy="324036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Безработица 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675" name="Содержимое 4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763000" cy="518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800" b="1" i="1" dirty="0" smtClean="0">
                <a:solidFill>
                  <a:srgbClr val="C00000"/>
                </a:solidFill>
              </a:rPr>
              <a:t>Формы безработицы:</a:t>
            </a:r>
            <a:endParaRPr lang="ru-RU" sz="2800" b="1" i="1" dirty="0" smtClean="0">
              <a:solidFill>
                <a:srgbClr val="0000FF"/>
              </a:solidFill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</a:rPr>
              <a:t>открытая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</a:rPr>
              <a:t>скрытая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– </a:t>
            </a:r>
            <a:r>
              <a:rPr lang="ru-RU" sz="2800" i="1" dirty="0" smtClean="0">
                <a:solidFill>
                  <a:srgbClr val="002060"/>
                </a:solidFill>
              </a:rPr>
              <a:t>работник дает согласие на </a:t>
            </a:r>
            <a:r>
              <a:rPr lang="ru-RU" sz="2800" b="1" i="1" dirty="0" smtClean="0">
                <a:solidFill>
                  <a:srgbClr val="002060"/>
                </a:solidFill>
              </a:rPr>
              <a:t>неполный рабочий день или неполную рабочую неделю </a:t>
            </a:r>
            <a:r>
              <a:rPr lang="ru-RU" sz="2800" i="1" dirty="0" smtClean="0">
                <a:solidFill>
                  <a:srgbClr val="002060"/>
                </a:solidFill>
              </a:rPr>
              <a:t>из-за невозможности иного трудоустройства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</a:rPr>
              <a:t>текучая</a:t>
            </a: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– </a:t>
            </a:r>
            <a:r>
              <a:rPr lang="ru-RU" sz="2800" i="1" dirty="0" smtClean="0">
                <a:solidFill>
                  <a:srgbClr val="002060"/>
                </a:solidFill>
              </a:rPr>
              <a:t>связана с периодическим </a:t>
            </a:r>
            <a:r>
              <a:rPr lang="ru-RU" sz="2800" b="1" i="1" dirty="0" smtClean="0">
                <a:solidFill>
                  <a:srgbClr val="002060"/>
                </a:solidFill>
              </a:rPr>
              <a:t>«отталкиванием» и «притягиванием» рабочей силы на рынке труда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00FF"/>
                </a:solidFill>
              </a:rPr>
              <a:t> </a:t>
            </a:r>
            <a:r>
              <a:rPr lang="ru-RU" sz="2800" b="1" dirty="0" smtClean="0">
                <a:solidFill>
                  <a:srgbClr val="0000FF"/>
                </a:solidFill>
              </a:rPr>
              <a:t>застойная </a:t>
            </a:r>
            <a:r>
              <a:rPr lang="ru-RU" sz="2800" i="1" dirty="0" smtClean="0">
                <a:solidFill>
                  <a:srgbClr val="002060"/>
                </a:solidFill>
              </a:rPr>
              <a:t>– </a:t>
            </a:r>
            <a:r>
              <a:rPr lang="ru-RU" sz="2800" b="1" i="1" dirty="0" smtClean="0">
                <a:solidFill>
                  <a:srgbClr val="002060"/>
                </a:solidFill>
              </a:rPr>
              <a:t>длительная безработица</a:t>
            </a:r>
            <a:r>
              <a:rPr lang="ru-RU" sz="2800" i="1" dirty="0" smtClean="0">
                <a:solidFill>
                  <a:srgbClr val="002060"/>
                </a:solidFill>
              </a:rPr>
              <a:t>, чередующаяся с краткими периодами временной, случайной работы</a:t>
            </a:r>
          </a:p>
        </p:txBody>
      </p:sp>
      <p:pic>
        <p:nvPicPr>
          <p:cNvPr id="6" name="Picture 4" descr="Картинка 35 из 9452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629400" y="0"/>
            <a:ext cx="2514600" cy="185137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http://900igr.net/datas/ekonomika/Ekonomika-proizvodstva/0056-056-Vidy-bezrabotits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http://900igr.net/datas/ekonomika/Ekonomika-proizvodstva/0055-055-Vidy-bezrabotits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3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u="sng">
                <a:solidFill>
                  <a:schemeClr val="hlink"/>
                </a:solidFill>
              </a:rPr>
              <a:t>Инфляция</a:t>
            </a:r>
            <a:r>
              <a:rPr lang="ru-RU">
                <a:solidFill>
                  <a:schemeClr val="hlink"/>
                </a:solidFill>
              </a:rPr>
              <a:t> – обесценивание бумажных денег, проявляющееся в в форме роста цен на товары и услуги, не обеспеченные повышением их качества.</a:t>
            </a:r>
          </a:p>
        </p:txBody>
      </p:sp>
      <p:sp>
        <p:nvSpPr>
          <p:cNvPr id="6164" name="Rectangle 4"/>
          <p:cNvSpPr>
            <a:spLocks noChangeArrowheads="1"/>
          </p:cNvSpPr>
          <p:nvPr/>
        </p:nvSpPr>
        <p:spPr bwMode="auto">
          <a:xfrm>
            <a:off x="3810000" y="914400"/>
            <a:ext cx="49530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17400" tIns="158700" rIns="0" bIns="0" anchor="ctr">
            <a:spAutoFit/>
          </a:bodyPr>
          <a:lstStyle/>
          <a:p>
            <a:r>
              <a:rPr lang="ru-RU" sz="1600"/>
              <a:t>1) </a:t>
            </a:r>
            <a:r>
              <a:rPr lang="en-US" sz="1600"/>
              <a:t>Повышение номинальной заработной платы </a:t>
            </a:r>
            <a:endParaRPr lang="ru-RU" sz="1600"/>
          </a:p>
          <a:p>
            <a:r>
              <a:rPr lang="ru-RU" sz="1600"/>
              <a:t>2) </a:t>
            </a:r>
            <a:r>
              <a:rPr lang="en-US" sz="1600"/>
              <a:t>Увеличение цен на сырье и энергию </a:t>
            </a:r>
            <a:endParaRPr lang="ru-RU" sz="1600"/>
          </a:p>
          <a:p>
            <a:r>
              <a:rPr lang="ru-RU" sz="1600"/>
              <a:t>3) </a:t>
            </a:r>
            <a:r>
              <a:rPr lang="en-US" sz="1600"/>
              <a:t>Увеличение налогов</a:t>
            </a:r>
            <a:r>
              <a:rPr lang="en-US"/>
              <a:t> </a:t>
            </a:r>
          </a:p>
        </p:txBody>
      </p:sp>
      <p:sp>
        <p:nvSpPr>
          <p:cNvPr id="6165" name="Text Box 5"/>
          <p:cNvSpPr txBox="1">
            <a:spLocks noChangeArrowheads="1"/>
          </p:cNvSpPr>
          <p:nvPr/>
        </p:nvSpPr>
        <p:spPr bwMode="auto">
          <a:xfrm>
            <a:off x="685800" y="1066800"/>
            <a:ext cx="152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Причины инфляции</a:t>
            </a:r>
          </a:p>
        </p:txBody>
      </p:sp>
      <p:sp>
        <p:nvSpPr>
          <p:cNvPr id="6166" name="AutoShape 6"/>
          <p:cNvSpPr>
            <a:spLocks noChangeArrowheads="1"/>
          </p:cNvSpPr>
          <p:nvPr/>
        </p:nvSpPr>
        <p:spPr bwMode="auto">
          <a:xfrm>
            <a:off x="2590800" y="1219200"/>
            <a:ext cx="990600" cy="304800"/>
          </a:xfrm>
          <a:custGeom>
            <a:avLst/>
            <a:gdLst>
              <a:gd name="T0" fmla="*/ 1562603427 w 21600"/>
              <a:gd name="T1" fmla="*/ 0 h 21600"/>
              <a:gd name="T2" fmla="*/ 0 w 21600"/>
              <a:gd name="T3" fmla="*/ 30346399 h 21600"/>
              <a:gd name="T4" fmla="*/ 1562603427 w 21600"/>
              <a:gd name="T5" fmla="*/ 60692798 h 21600"/>
              <a:gd name="T6" fmla="*/ 2083469524 w 21600"/>
              <a:gd name="T7" fmla="*/ 3034639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146" name="Organization Chart 8"/>
          <p:cNvGraphicFramePr>
            <a:graphicFrameLocks/>
          </p:cNvGraphicFramePr>
          <p:nvPr/>
        </p:nvGraphicFramePr>
        <p:xfrm>
          <a:off x="381000" y="2362200"/>
          <a:ext cx="8458200" cy="3124200"/>
        </p:xfrm>
        <a:graphic>
          <a:graphicData uri="http://schemas.openxmlformats.org/drawingml/2006/compatibility">
            <com:legacyDrawing xmlns:com="http://schemas.openxmlformats.org/drawingml/2006/compatibility" spid="_x0000_s6146"/>
          </a:graphicData>
        </a:graphic>
      </p:graphicFrame>
      <p:sp>
        <p:nvSpPr>
          <p:cNvPr id="6167" name="Text Box 30"/>
          <p:cNvSpPr txBox="1">
            <a:spLocks noChangeArrowheads="1"/>
          </p:cNvSpPr>
          <p:nvPr/>
        </p:nvSpPr>
        <p:spPr bwMode="auto">
          <a:xfrm>
            <a:off x="228600" y="5334000"/>
            <a:ext cx="457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>
                <a:solidFill>
                  <a:srgbClr val="FF0000"/>
                </a:solidFill>
              </a:rPr>
              <a:t>Стагфляция </a:t>
            </a:r>
            <a:r>
              <a:rPr lang="ru-RU" sz="1600" dirty="0"/>
              <a:t>– инфляция, сопровождаемая стагнацией производства, высоким уровнем безработицы и одновременным повышением уровня цен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5750"/>
            <a:ext cx="8458200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428750"/>
            <a:ext cx="8229600" cy="51435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600" i="1" dirty="0" smtClean="0"/>
              <a:t>Стабилизация экономики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600" i="1" dirty="0" smtClean="0"/>
              <a:t>Защита прав собственности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600" i="1" dirty="0" smtClean="0"/>
              <a:t>Регулирование денежного обращения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600" i="1" dirty="0" smtClean="0"/>
              <a:t>Перераспределение доходов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600" i="1" dirty="0" smtClean="0"/>
              <a:t>Регулирование взаимоотношений между работодателями и  наёмными  работниками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600" i="1" dirty="0" smtClean="0"/>
              <a:t>Производство </a:t>
            </a:r>
            <a:r>
              <a:rPr lang="ru-RU" sz="2600" b="1" i="1" u="sng" dirty="0" smtClean="0">
                <a:solidFill>
                  <a:srgbClr val="0000FF"/>
                </a:solidFill>
              </a:rPr>
              <a:t>общественных</a:t>
            </a:r>
            <a:r>
              <a:rPr lang="ru-RU" sz="2600" b="1" i="1" dirty="0" smtClean="0">
                <a:solidFill>
                  <a:srgbClr val="0000FF"/>
                </a:solidFill>
              </a:rPr>
              <a:t> </a:t>
            </a:r>
            <a:r>
              <a:rPr lang="ru-RU" sz="2600" b="1" i="1" u="sng" dirty="0" smtClean="0">
                <a:solidFill>
                  <a:srgbClr val="0000FF"/>
                </a:solidFill>
              </a:rPr>
              <a:t>благ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2400" i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i="1" dirty="0" smtClean="0"/>
              <a:t>— </a:t>
            </a:r>
            <a:r>
              <a:rPr lang="ru-RU" sz="2400" b="1" i="1" dirty="0" smtClean="0"/>
              <a:t>А что такое – общественные блага? Что можно отнести к этой категории?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i="1" dirty="0" smtClean="0"/>
              <a:t>____________________________________________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dirty="0" smtClean="0"/>
              <a:t>  </a:t>
            </a:r>
            <a:r>
              <a:rPr lang="ru-RU" sz="2400" b="1" i="1" dirty="0" smtClean="0">
                <a:solidFill>
                  <a:srgbClr val="0000FF"/>
                </a:solidFill>
              </a:rPr>
              <a:t>Это товары и услуги, которые государство предоставляет всем гражданам на равных условиях – </a:t>
            </a:r>
            <a:r>
              <a:rPr lang="ru-RU" sz="2400" b="1" i="1" u="sng" dirty="0" smtClean="0">
                <a:solidFill>
                  <a:srgbClr val="0000FF"/>
                </a:solidFill>
              </a:rPr>
              <a:t>бесплатное образование и здравоохранение, библиотеки, парки, дороги, улицы и т.д.</a:t>
            </a:r>
            <a:endParaRPr lang="ru-RU" sz="2400" b="1" i="1" u="sng" dirty="0">
              <a:solidFill>
                <a:srgbClr val="0000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07157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Главные  экономические функции государства: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457200" y="152400"/>
            <a:ext cx="838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Внешние эффекты и общественные блага</a:t>
            </a:r>
          </a:p>
        </p:txBody>
      </p:sp>
      <p:sp>
        <p:nvSpPr>
          <p:cNvPr id="8202" name="Text Box 5"/>
          <p:cNvSpPr txBox="1">
            <a:spLocks noChangeArrowheads="1"/>
          </p:cNvSpPr>
          <p:nvPr/>
        </p:nvSpPr>
        <p:spPr bwMode="auto">
          <a:xfrm>
            <a:off x="304800" y="762000"/>
            <a:ext cx="845820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chemeClr val="hlink"/>
                </a:solidFill>
              </a:rPr>
              <a:t>Внешние или побочные эффекты</a:t>
            </a:r>
            <a:r>
              <a:rPr lang="ru-RU" sz="1600" b="1">
                <a:solidFill>
                  <a:schemeClr val="hlink"/>
                </a:solidFill>
              </a:rPr>
              <a:t> – это некомпенсированные последствия деятельности участников рынка для людей или общества, не участвующих непосредственно в данной деятельности.</a:t>
            </a:r>
          </a:p>
        </p:txBody>
      </p:sp>
      <p:graphicFrame>
        <p:nvGraphicFramePr>
          <p:cNvPr id="8194" name="Organization Chart 7"/>
          <p:cNvGraphicFramePr>
            <a:graphicFrameLocks/>
          </p:cNvGraphicFramePr>
          <p:nvPr/>
        </p:nvGraphicFramePr>
        <p:xfrm>
          <a:off x="457200" y="1828800"/>
          <a:ext cx="8229600" cy="1600200"/>
        </p:xfrm>
        <a:graphic>
          <a:graphicData uri="http://schemas.openxmlformats.org/drawingml/2006/compatibility">
            <com:legacyDrawing xmlns:com="http://schemas.openxmlformats.org/drawingml/2006/compatibility" spid="_x0000_s8194"/>
          </a:graphicData>
        </a:graphic>
      </p:graphicFrame>
      <p:sp>
        <p:nvSpPr>
          <p:cNvPr id="8203" name="Text Box 16"/>
          <p:cNvSpPr txBox="1">
            <a:spLocks noChangeArrowheads="1"/>
          </p:cNvSpPr>
          <p:nvPr/>
        </p:nvSpPr>
        <p:spPr bwMode="auto">
          <a:xfrm>
            <a:off x="457200" y="3581400"/>
            <a:ext cx="3733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Благоустройство в городах, реклама украшающая город, освещение улиц от витрин магазинов и т.д.</a:t>
            </a:r>
          </a:p>
        </p:txBody>
      </p:sp>
      <p:sp>
        <p:nvSpPr>
          <p:cNvPr id="8204" name="Text Box 17"/>
          <p:cNvSpPr txBox="1">
            <a:spLocks noChangeArrowheads="1"/>
          </p:cNvSpPr>
          <p:nvPr/>
        </p:nvSpPr>
        <p:spPr bwMode="auto">
          <a:xfrm>
            <a:off x="4876800" y="3657600"/>
            <a:ext cx="37338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Загрязнение окружающей среды, ухудшение здоровья людей около вредных производств и др.</a:t>
            </a:r>
          </a:p>
        </p:txBody>
      </p:sp>
      <p:sp>
        <p:nvSpPr>
          <p:cNvPr id="8205" name="Text Box 18"/>
          <p:cNvSpPr txBox="1">
            <a:spLocks noChangeArrowheads="1"/>
          </p:cNvSpPr>
          <p:nvPr/>
        </p:nvSpPr>
        <p:spPr bwMode="auto">
          <a:xfrm>
            <a:off x="228600" y="5105400"/>
            <a:ext cx="45720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chemeClr val="hlink"/>
                </a:solidFill>
              </a:rPr>
              <a:t>Общественные блага – это товары и услуги, которыми люди пользуются совместно и которые не могут быть закреплены в чьей-либо частной собственности.</a:t>
            </a:r>
          </a:p>
        </p:txBody>
      </p:sp>
      <p:pic>
        <p:nvPicPr>
          <p:cNvPr id="8206" name="Picture 20" descr="Картинка 9 из 6050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648200"/>
            <a:ext cx="35718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Картинка 8 из 8292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6800"/>
            <a:ext cx="9168809" cy="625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292100" y="228600"/>
            <a:ext cx="862330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НАЛОГИ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6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ЭТО ОБЯЗАТЕЛЬНЫЕ ПЛАТЕЖИ, ВЗИМАЕМЫЕ ГОСУДАРСТВОМ С ФИЗИЧЕСКИХ И ЮРИДИЧЕСКИХ ЛИЦ В ГОСУДАРСТВЕННЫЕ И МЕСТНЫЕ БЮДЖЕТЫ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9692" y="548680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Виды налогов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1470005"/>
            <a:ext cx="583264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 СПОСОБУ ИЗЪЯТИЯ ДЕНЕГ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565" y="2568475"/>
            <a:ext cx="3312367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ПРЯМЫЕ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трелка вправо с вырезом 13"/>
          <p:cNvSpPr/>
          <p:nvPr/>
        </p:nvSpPr>
        <p:spPr>
          <a:xfrm rot="5400000">
            <a:off x="2157350" y="2042896"/>
            <a:ext cx="292793" cy="46187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 rot="5400000">
            <a:off x="6693855" y="2042900"/>
            <a:ext cx="292793" cy="46187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47565" y="3101955"/>
            <a:ext cx="3312367" cy="1446550"/>
          </a:xfrm>
          <a:prstGeom prst="rect">
            <a:avLst/>
          </a:prstGeom>
          <a:solidFill>
            <a:srgbClr val="FEF4EC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2550"/>
            <a:r>
              <a:rPr lang="ru-RU" sz="2200" dirty="0" smtClean="0">
                <a:latin typeface="Arial" pitchFamily="34" charset="0"/>
                <a:cs typeface="Arial" pitchFamily="34" charset="0"/>
              </a:rPr>
              <a:t>Налоги, взимаемые </a:t>
            </a:r>
          </a:p>
          <a:p>
            <a:pPr marL="82550"/>
            <a:r>
              <a:rPr lang="ru-RU" sz="2200" dirty="0" smtClean="0">
                <a:latin typeface="Arial" pitchFamily="34" charset="0"/>
                <a:cs typeface="Arial" pitchFamily="34" charset="0"/>
              </a:rPr>
              <a:t>непосредственно с </a:t>
            </a:r>
          </a:p>
          <a:p>
            <a:pPr marL="82550"/>
            <a:r>
              <a:rPr lang="ru-RU" sz="2200" dirty="0" smtClean="0">
                <a:latin typeface="Arial" pitchFamily="34" charset="0"/>
                <a:cs typeface="Arial" pitchFamily="34" charset="0"/>
              </a:rPr>
              <a:t>дохода или имущества </a:t>
            </a:r>
          </a:p>
          <a:p>
            <a:pPr marL="82550"/>
            <a:r>
              <a:rPr lang="ru-RU" sz="2200" dirty="0" smtClean="0">
                <a:latin typeface="Arial" pitchFamily="34" charset="0"/>
                <a:cs typeface="Arial" pitchFamily="34" charset="0"/>
              </a:rPr>
              <a:t>налогоплательщика. 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84069" y="2568475"/>
            <a:ext cx="3312367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КОСВЕННЫЕ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4069" y="3124199"/>
            <a:ext cx="3959931" cy="1446549"/>
          </a:xfrm>
          <a:prstGeom prst="rect">
            <a:avLst/>
          </a:prstGeom>
          <a:solidFill>
            <a:srgbClr val="FEF4EC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2550"/>
            <a:r>
              <a:rPr lang="ru-RU" sz="2200" dirty="0" smtClean="0">
                <a:latin typeface="Arial" pitchFamily="34" charset="0"/>
                <a:cs typeface="Arial" pitchFamily="34" charset="0"/>
              </a:rPr>
              <a:t>Налоги на товары или </a:t>
            </a:r>
          </a:p>
          <a:p>
            <a:pPr marL="82550"/>
            <a:r>
              <a:rPr lang="ru-RU" sz="2200" dirty="0" smtClean="0">
                <a:latin typeface="Arial" pitchFamily="34" charset="0"/>
                <a:cs typeface="Arial" pitchFamily="34" charset="0"/>
              </a:rPr>
              <a:t>услуги, устанавливаемые в виде надбавок к </a:t>
            </a:r>
          </a:p>
          <a:p>
            <a:pPr marL="82550"/>
            <a:r>
              <a:rPr lang="ru-RU" sz="2200" dirty="0" smtClean="0">
                <a:latin typeface="Arial" pitchFamily="34" charset="0"/>
                <a:cs typeface="Arial" pitchFamily="34" charset="0"/>
              </a:rPr>
              <a:t>цене или тарифу.</a:t>
            </a:r>
            <a:endParaRPr lang="ru-RU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8743" y="5318734"/>
            <a:ext cx="7486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latin typeface="Segoe Print" pitchFamily="2" charset="0"/>
              </a:rPr>
              <a:t>Применительно к косвенным налогам юридические и </a:t>
            </a:r>
          </a:p>
          <a:p>
            <a:pPr>
              <a:lnSpc>
                <a:spcPct val="120000"/>
              </a:lnSpc>
            </a:pPr>
            <a:r>
              <a:rPr lang="ru-RU" sz="2000" b="1" dirty="0" smtClean="0">
                <a:latin typeface="Segoe Print" pitchFamily="2" charset="0"/>
              </a:rPr>
              <a:t>фактические налогоплательщики не совпадают.</a:t>
            </a:r>
            <a:endParaRPr lang="ru-RU" sz="2000" b="1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8691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67763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Прямые налоги:</a:t>
            </a:r>
            <a:endParaRPr lang="ru-RU" sz="2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5400000" flipH="1">
            <a:off x="1187064" y="1711088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11785" y="1506982"/>
            <a:ext cx="584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подоходный налог;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H="1">
            <a:off x="1187063" y="2398306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511784" y="2194201"/>
            <a:ext cx="584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налог на прибыль;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 flipH="1">
            <a:off x="1190984" y="3082945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15705" y="2878840"/>
            <a:ext cx="584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налог на недвижимое имущество;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Равнобедренный треугольник 13"/>
          <p:cNvSpPr/>
          <p:nvPr/>
        </p:nvSpPr>
        <p:spPr>
          <a:xfrm rot="5400000" flipH="1">
            <a:off x="1190984" y="3765669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15704" y="3561564"/>
            <a:ext cx="6872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обязательные платежи в социальные фонды;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>
          <a:xfrm rot="5400000" flipH="1">
            <a:off x="1187062" y="4447877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511783" y="4243772"/>
            <a:ext cx="584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налог на дарение имущества;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Равнобедренный треугольник 17"/>
          <p:cNvSpPr/>
          <p:nvPr/>
        </p:nvSpPr>
        <p:spPr>
          <a:xfrm rot="5400000" flipH="1">
            <a:off x="1187061" y="5130085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511782" y="4925980"/>
            <a:ext cx="584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налог на наследование имущества;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 rot="5400000" flipH="1">
            <a:off x="1190984" y="5807994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515705" y="5603889"/>
            <a:ext cx="5841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иные налоги и обязательные платежи.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1308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9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677638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Косвенные налоги:</a:t>
            </a:r>
            <a:endParaRPr lang="ru-RU" sz="2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5400000" flipH="1">
            <a:off x="1187064" y="1711088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11784" y="1506982"/>
            <a:ext cx="654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налог на добавленную стоимость (НДС);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H="1">
            <a:off x="1187063" y="2398306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511784" y="2194201"/>
            <a:ext cx="2772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акцизный сбор;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 flipH="1">
            <a:off x="1190984" y="3082945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15705" y="2878840"/>
            <a:ext cx="3056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налог с продаж;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Равнобедренный треугольник 13"/>
          <p:cNvSpPr/>
          <p:nvPr/>
        </p:nvSpPr>
        <p:spPr>
          <a:xfrm rot="5400000" flipH="1">
            <a:off x="1190984" y="3765669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15704" y="3561564"/>
            <a:ext cx="3436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импортные пошлины;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>
          <a:xfrm rot="5400000" flipH="1">
            <a:off x="1187062" y="4447877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511783" y="4243772"/>
            <a:ext cx="3564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иные налоги и сборы.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5035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9" grpId="0"/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530489"/>
            <a:ext cx="431746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Акциз (акцизный сбор)</a:t>
            </a:r>
            <a:endParaRPr lang="ru-RU" sz="2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5400000" flipH="1">
            <a:off x="1187064" y="3277689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11784" y="3073584"/>
            <a:ext cx="7092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спиртосодержащая и алкогольная продукция;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600" y="1125021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– налог на некоторые товары широкого внутреннего </a:t>
            </a:r>
          </a:p>
          <a:p>
            <a:pPr marL="268288"/>
            <a:r>
              <a:rPr lang="ru-RU" sz="2400" dirty="0" smtClean="0">
                <a:latin typeface="Arial" pitchFamily="34" charset="0"/>
                <a:cs typeface="Arial" pitchFamily="34" charset="0"/>
              </a:rPr>
              <a:t>потребления.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2347969"/>
            <a:ext cx="583264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Подакцизные товары в РФ:</a:t>
            </a:r>
            <a:endParaRPr lang="ru-RU" sz="24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 rot="5400000" flipH="1">
            <a:off x="1187064" y="3964908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511784" y="3760802"/>
            <a:ext cx="3546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табачная продукция;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rot="5400000" flipH="1">
            <a:off x="1187064" y="4647044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11784" y="4442938"/>
            <a:ext cx="3546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легковые автомобили;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Равнобедренный треугольник 13"/>
          <p:cNvSpPr/>
          <p:nvPr/>
        </p:nvSpPr>
        <p:spPr>
          <a:xfrm rot="5400000" flipH="1">
            <a:off x="1187064" y="5324914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511784" y="5120809"/>
            <a:ext cx="654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автомобильный бензин, дизельное топливо;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>
          <a:xfrm rot="5400000" flipH="1">
            <a:off x="1187064" y="6000153"/>
            <a:ext cx="352480" cy="207345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511784" y="5796048"/>
            <a:ext cx="654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ные товары (ст. 179–206 НК РФ).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4639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2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build="p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Картинка 14 из 8292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1220" y="-609601"/>
            <a:ext cx="9347620" cy="6551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609600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AdverGothic" pitchFamily="2" charset="0"/>
              </a:rPr>
              <a:t>Функции налогообложения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C00000"/>
              </a:solidFill>
              <a:latin typeface="AdverGothic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52400" y="2895600"/>
            <a:ext cx="442784" cy="5136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16764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Фискальная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налоги – основная часть доходов госбюджета</a:t>
            </a:r>
            <a:r>
              <a:rPr lang="ru-RU" sz="21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228600" y="1676400"/>
            <a:ext cx="442784" cy="5136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28194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Социальная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через налоги происходит частичное перераспределение доходов.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152400" y="4419600"/>
            <a:ext cx="442784" cy="5136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4267200"/>
            <a:ext cx="785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Регулирующая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изменение налоговых ставок может способствовать развитию экономики.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1565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build="p"/>
      <p:bldP spid="1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0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AdverGothic" pitchFamily="2" charset="0"/>
              </a:rPr>
              <a:t>Виды налогов</a:t>
            </a:r>
            <a:endParaRPr lang="ru-RU" sz="2800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AdverGothic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533400"/>
            <a:ext cx="7014632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 ХАРАКТЕРУ СТАВОК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22"/>
          <p:cNvGrpSpPr/>
          <p:nvPr/>
        </p:nvGrpSpPr>
        <p:grpSpPr>
          <a:xfrm>
            <a:off x="685800" y="2209800"/>
            <a:ext cx="2412268" cy="2304256"/>
            <a:chOff x="971600" y="1131590"/>
            <a:chExt cx="2808312" cy="2880320"/>
          </a:xfrm>
        </p:grpSpPr>
        <p:cxnSp>
          <p:nvCxnSpPr>
            <p:cNvPr id="24" name="Прямая со стрелкой 23"/>
            <p:cNvCxnSpPr/>
            <p:nvPr/>
          </p:nvCxnSpPr>
          <p:spPr>
            <a:xfrm flipV="1">
              <a:off x="971600" y="1131590"/>
              <a:ext cx="0" cy="2880320"/>
            </a:xfrm>
            <a:prstGeom prst="straightConnector1">
              <a:avLst/>
            </a:prstGeom>
            <a:ln w="25400" cap="rnd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971600" y="4011910"/>
              <a:ext cx="2808312" cy="0"/>
            </a:xfrm>
            <a:prstGeom prst="straightConnector1">
              <a:avLst/>
            </a:prstGeom>
            <a:ln w="25400" cap="rnd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8600" y="2362200"/>
            <a:ext cx="430887" cy="22132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</a:rPr>
              <a:t>СТАВКА НАЛОГА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4648200"/>
            <a:ext cx="2222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  <a:cs typeface="Arial" pitchFamily="34" charset="0"/>
              </a:rPr>
              <a:t>РАЗМЕР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  <a:cs typeface="Arial" pitchFamily="34" charset="0"/>
              </a:rPr>
              <a:t>ДОХОДА</a:t>
            </a:r>
            <a:endParaRPr lang="ru-RU" b="1" dirty="0"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838200" y="3962400"/>
            <a:ext cx="2153343" cy="0"/>
          </a:xfrm>
          <a:prstGeom prst="line">
            <a:avLst/>
          </a:prstGeom>
          <a:ln w="444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8" name="Группа 29"/>
          <p:cNvGrpSpPr/>
          <p:nvPr/>
        </p:nvGrpSpPr>
        <p:grpSpPr>
          <a:xfrm>
            <a:off x="3733800" y="2209800"/>
            <a:ext cx="2051236" cy="2304256"/>
            <a:chOff x="971600" y="1131590"/>
            <a:chExt cx="2388006" cy="2880320"/>
          </a:xfrm>
        </p:grpSpPr>
        <p:cxnSp>
          <p:nvCxnSpPr>
            <p:cNvPr id="31" name="Прямая со стрелкой 30"/>
            <p:cNvCxnSpPr/>
            <p:nvPr/>
          </p:nvCxnSpPr>
          <p:spPr>
            <a:xfrm flipV="1">
              <a:off x="971600" y="1131590"/>
              <a:ext cx="0" cy="2880320"/>
            </a:xfrm>
            <a:prstGeom prst="straightConnector1">
              <a:avLst/>
            </a:prstGeom>
            <a:ln w="25400" cap="rnd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>
              <a:off x="971600" y="4011910"/>
              <a:ext cx="2388006" cy="0"/>
            </a:xfrm>
            <a:prstGeom prst="straightConnector1">
              <a:avLst/>
            </a:prstGeom>
            <a:ln w="25400" cap="rnd"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3276600" y="2438400"/>
            <a:ext cx="430887" cy="22132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</a:rPr>
              <a:t>СТАВКА НАЛОГА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0000" y="4648200"/>
            <a:ext cx="1927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  <a:cs typeface="Arial" pitchFamily="34" charset="0"/>
              </a:rPr>
              <a:t>РАЗМЕР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  <a:cs typeface="Arial" pitchFamily="34" charset="0"/>
              </a:rPr>
              <a:t>ДОХОДА</a:t>
            </a:r>
            <a:endParaRPr lang="ru-RU" b="1" dirty="0"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629400" y="2286000"/>
            <a:ext cx="0" cy="2304256"/>
          </a:xfrm>
          <a:prstGeom prst="straightConnector1">
            <a:avLst/>
          </a:prstGeom>
          <a:ln w="25400" cap="rnd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6629400" y="4572000"/>
            <a:ext cx="2051236" cy="0"/>
          </a:xfrm>
          <a:prstGeom prst="straightConnector1">
            <a:avLst/>
          </a:prstGeom>
          <a:ln w="25400" cap="rnd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096000" y="2362200"/>
            <a:ext cx="430887" cy="221321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</a:rPr>
              <a:t>СТАВКА НАЛОГА</a:t>
            </a:r>
            <a:endParaRPr lang="ru-RU" sz="1600" b="1" dirty="0">
              <a:latin typeface="Arial Narrow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05600" y="4648200"/>
            <a:ext cx="1927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Narrow" pitchFamily="34" charset="0"/>
                <a:cs typeface="Arial" pitchFamily="34" charset="0"/>
              </a:rPr>
              <a:t>РАЗМЕР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Arial Narrow" pitchFamily="34" charset="0"/>
                <a:cs typeface="Arial" pitchFamily="34" charset="0"/>
              </a:rPr>
              <a:t>ДОХОДА</a:t>
            </a:r>
            <a:endParaRPr lang="ru-RU" b="1" dirty="0">
              <a:latin typeface="Arial Narrow" pitchFamily="34" charset="0"/>
              <a:cs typeface="Arial" pitchFamily="34" charset="0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4114800" y="2667000"/>
            <a:ext cx="1571257" cy="1471959"/>
          </a:xfrm>
          <a:prstGeom prst="line">
            <a:avLst/>
          </a:prstGeom>
          <a:ln w="444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858000" y="2667000"/>
            <a:ext cx="1571257" cy="1418507"/>
          </a:xfrm>
          <a:prstGeom prst="line">
            <a:avLst/>
          </a:prstGeom>
          <a:ln w="444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04800" y="1447800"/>
            <a:ext cx="3118551" cy="3847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latin typeface="Arial" pitchFamily="34" charset="0"/>
                <a:cs typeface="Arial" pitchFamily="34" charset="0"/>
              </a:rPr>
              <a:t>ПРОПОРЦИОНАЛЬНЫЕ</a:t>
            </a:r>
            <a:endParaRPr lang="ru-RU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Стрелка вправо с вырезом 42"/>
          <p:cNvSpPr/>
          <p:nvPr/>
        </p:nvSpPr>
        <p:spPr>
          <a:xfrm rot="5400000">
            <a:off x="1608542" y="982258"/>
            <a:ext cx="292793" cy="461878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с вырезом 43"/>
          <p:cNvSpPr/>
          <p:nvPr/>
        </p:nvSpPr>
        <p:spPr>
          <a:xfrm rot="5400000">
            <a:off x="7399742" y="1058458"/>
            <a:ext cx="292793" cy="461878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6248400" y="1447800"/>
            <a:ext cx="2506470" cy="3847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latin typeface="Arial" pitchFamily="34" charset="0"/>
                <a:cs typeface="Arial" pitchFamily="34" charset="0"/>
              </a:rPr>
              <a:t>РЕГРЕССИВНЫЕ</a:t>
            </a:r>
            <a:endParaRPr lang="ru-RU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Стрелка вправо с вырезом 46"/>
          <p:cNvSpPr/>
          <p:nvPr/>
        </p:nvSpPr>
        <p:spPr>
          <a:xfrm rot="5400000">
            <a:off x="4656542" y="1058458"/>
            <a:ext cx="292793" cy="461878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3505200" y="1447800"/>
            <a:ext cx="2506470" cy="3847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latin typeface="Arial" pitchFamily="34" charset="0"/>
                <a:cs typeface="Arial" pitchFamily="34" charset="0"/>
              </a:rPr>
              <a:t>ПРОГРЕССИВНЫЕ</a:t>
            </a:r>
            <a:endParaRPr lang="ru-RU" sz="1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0" y="5220423"/>
            <a:ext cx="9144000" cy="16375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17400" tIns="158700" rIns="0" bIns="0" anchor="ctr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ропорциональный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сумма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налога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пропорциональна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доходам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работников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егрессивный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тем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выше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чем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ниже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доход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рогрессивный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тем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выше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чем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выше</a:t>
            </a:r>
            <a:r>
              <a:rPr lang="en-US" sz="24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доход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536153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0325" y="0"/>
            <a:ext cx="6543675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0" y="0"/>
            <a:ext cx="3886200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chemeClr val="hlink"/>
                </a:solidFill>
              </a:rPr>
              <a:t>Государственный бюджет</a:t>
            </a:r>
            <a:r>
              <a:rPr lang="ru-RU" sz="1600" b="1" dirty="0"/>
              <a:t> – это смета доходов и расходов государства на определённый период времени</a:t>
            </a:r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304800" y="3733801"/>
            <a:ext cx="6096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rgbClr val="0000FF"/>
                </a:solidFill>
              </a:rPr>
              <a:t>Государственный бюджет РФ составляется правительством и утверждается Государственной Думой</a:t>
            </a:r>
          </a:p>
        </p:txBody>
      </p:sp>
      <p:sp>
        <p:nvSpPr>
          <p:cNvPr id="27653" name="Rectangle 8"/>
          <p:cNvSpPr>
            <a:spLocks noChangeArrowheads="1"/>
          </p:cNvSpPr>
          <p:nvPr/>
        </p:nvSpPr>
        <p:spPr bwMode="auto">
          <a:xfrm>
            <a:off x="0" y="4724400"/>
            <a:ext cx="9144000" cy="20069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317400" tIns="158700" rIns="0" bIns="0" anchor="ctr">
            <a:spAutoFit/>
          </a:bodyPr>
          <a:lstStyle/>
          <a:p>
            <a:r>
              <a:rPr lang="en-US" sz="2000" b="1" u="sng" dirty="0" err="1">
                <a:solidFill>
                  <a:srgbClr val="7030A0"/>
                </a:solidFill>
              </a:rPr>
              <a:t>Сбалансированный</a:t>
            </a:r>
            <a:r>
              <a:rPr lang="en-US" sz="2000" b="1" u="sng" dirty="0">
                <a:solidFill>
                  <a:srgbClr val="7030A0"/>
                </a:solidFill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</a:rPr>
              <a:t>бюджет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/>
              <a:t>– </a:t>
            </a:r>
            <a:r>
              <a:rPr lang="en-US" sz="2000" b="1" dirty="0" err="1"/>
              <a:t>расходы</a:t>
            </a:r>
            <a:r>
              <a:rPr lang="en-US" sz="2000" b="1" dirty="0"/>
              <a:t> </a:t>
            </a:r>
            <a:r>
              <a:rPr lang="en-US" sz="2000" b="1" dirty="0" err="1"/>
              <a:t>бюджета</a:t>
            </a:r>
            <a:r>
              <a:rPr lang="en-US" sz="2000" b="1" dirty="0"/>
              <a:t> </a:t>
            </a:r>
            <a:r>
              <a:rPr lang="en-US" sz="2000" b="1" dirty="0" err="1"/>
              <a:t>равны</a:t>
            </a:r>
            <a:r>
              <a:rPr lang="en-US" sz="2000" b="1" dirty="0"/>
              <a:t> </a:t>
            </a:r>
            <a:r>
              <a:rPr lang="en-US" sz="2000" b="1" dirty="0" err="1"/>
              <a:t>доходам</a:t>
            </a:r>
            <a:r>
              <a:rPr lang="en-US" sz="2000" b="1" dirty="0"/>
              <a:t>. </a:t>
            </a:r>
            <a:r>
              <a:rPr lang="en-US" sz="2000" b="1" dirty="0" err="1"/>
              <a:t>Это</a:t>
            </a:r>
            <a:r>
              <a:rPr lang="en-US" sz="2000" b="1" dirty="0"/>
              <a:t> </a:t>
            </a:r>
            <a:r>
              <a:rPr lang="en-US" sz="2000" b="1" dirty="0" err="1"/>
              <a:t>самое</a:t>
            </a:r>
            <a:r>
              <a:rPr lang="en-US" sz="2000" b="1" dirty="0"/>
              <a:t> </a:t>
            </a:r>
            <a:r>
              <a:rPr lang="en-US" sz="2000" b="1" dirty="0" err="1"/>
              <a:t>оптимальное</a:t>
            </a:r>
            <a:r>
              <a:rPr lang="en-US" sz="2000" b="1" dirty="0"/>
              <a:t> </a:t>
            </a:r>
            <a:r>
              <a:rPr lang="en-US" sz="2000" b="1" dirty="0" err="1"/>
              <a:t>состояние</a:t>
            </a:r>
            <a:r>
              <a:rPr lang="en-US" sz="2000" b="1" dirty="0"/>
              <a:t> </a:t>
            </a:r>
            <a:r>
              <a:rPr lang="en-US" sz="2000" b="1" dirty="0" err="1"/>
              <a:t>бюджета</a:t>
            </a:r>
            <a:r>
              <a:rPr lang="en-US" sz="2000" b="1" dirty="0"/>
              <a:t>. </a:t>
            </a:r>
          </a:p>
          <a:p>
            <a:r>
              <a:rPr lang="en-US" sz="2000" b="1" u="sng" dirty="0" err="1">
                <a:solidFill>
                  <a:srgbClr val="7030A0"/>
                </a:solidFill>
              </a:rPr>
              <a:t>Дефицитный</a:t>
            </a:r>
            <a:r>
              <a:rPr lang="en-US" sz="2000" b="1" u="sng" dirty="0">
                <a:solidFill>
                  <a:srgbClr val="7030A0"/>
                </a:solidFill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</a:rPr>
              <a:t>бюджет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/>
              <a:t>– </a:t>
            </a:r>
            <a:r>
              <a:rPr lang="en-US" sz="2000" b="1" dirty="0" err="1"/>
              <a:t>расходы</a:t>
            </a:r>
            <a:r>
              <a:rPr lang="en-US" sz="2000" b="1" dirty="0"/>
              <a:t> </a:t>
            </a:r>
            <a:r>
              <a:rPr lang="en-US" sz="2000" b="1" dirty="0" err="1"/>
              <a:t>бюджета</a:t>
            </a:r>
            <a:r>
              <a:rPr lang="en-US" sz="2000" b="1" dirty="0"/>
              <a:t> </a:t>
            </a:r>
            <a:r>
              <a:rPr lang="en-US" sz="2000" b="1" dirty="0" err="1"/>
              <a:t>выше</a:t>
            </a:r>
            <a:r>
              <a:rPr lang="en-US" sz="2000" b="1" dirty="0"/>
              <a:t> </a:t>
            </a:r>
            <a:r>
              <a:rPr lang="en-US" sz="2000" b="1" dirty="0" err="1"/>
              <a:t>доходов</a:t>
            </a:r>
            <a:r>
              <a:rPr lang="en-US" sz="2000" b="1" dirty="0"/>
              <a:t>. </a:t>
            </a:r>
            <a:r>
              <a:rPr lang="en-US" sz="2000" b="1" dirty="0" err="1"/>
              <a:t>Дефицит</a:t>
            </a:r>
            <a:r>
              <a:rPr lang="en-US" sz="2000" b="1" dirty="0"/>
              <a:t> – </a:t>
            </a:r>
            <a:r>
              <a:rPr lang="en-US" sz="2000" b="1" dirty="0" err="1"/>
              <a:t>разность</a:t>
            </a:r>
            <a:r>
              <a:rPr lang="en-US" sz="2000" b="1" dirty="0"/>
              <a:t> </a:t>
            </a:r>
            <a:r>
              <a:rPr lang="en-US" sz="2000" b="1" dirty="0" err="1"/>
              <a:t>расходов</a:t>
            </a:r>
            <a:r>
              <a:rPr lang="en-US" sz="2000" b="1" dirty="0"/>
              <a:t> и </a:t>
            </a:r>
            <a:r>
              <a:rPr lang="en-US" sz="2000" b="1" dirty="0" err="1" smtClean="0"/>
              <a:t>доходов</a:t>
            </a:r>
            <a:r>
              <a:rPr lang="en-US" sz="2000" b="1" dirty="0" smtClean="0"/>
              <a:t> </a:t>
            </a:r>
            <a:r>
              <a:rPr lang="en-US" sz="2000" b="1" dirty="0" err="1"/>
              <a:t>бюджета</a:t>
            </a:r>
            <a:r>
              <a:rPr lang="en-US" sz="2000" b="1" dirty="0"/>
              <a:t>. </a:t>
            </a:r>
          </a:p>
          <a:p>
            <a:r>
              <a:rPr lang="en-US" sz="2000" b="1" u="sng" dirty="0" err="1">
                <a:solidFill>
                  <a:srgbClr val="7030A0"/>
                </a:solidFill>
              </a:rPr>
              <a:t>Профицитный</a:t>
            </a:r>
            <a:r>
              <a:rPr lang="en-US" sz="2000" b="1" u="sng" dirty="0">
                <a:solidFill>
                  <a:srgbClr val="7030A0"/>
                </a:solidFill>
              </a:rPr>
              <a:t> </a:t>
            </a:r>
            <a:r>
              <a:rPr lang="en-US" sz="2000" b="1" u="sng" dirty="0" err="1">
                <a:solidFill>
                  <a:srgbClr val="7030A0"/>
                </a:solidFill>
              </a:rPr>
              <a:t>бюджет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/>
              <a:t>– </a:t>
            </a:r>
            <a:r>
              <a:rPr lang="en-US" sz="2000" b="1" dirty="0" err="1"/>
              <a:t>доходы</a:t>
            </a:r>
            <a:r>
              <a:rPr lang="en-US" sz="2000" b="1" dirty="0"/>
              <a:t> </a:t>
            </a:r>
            <a:r>
              <a:rPr lang="en-US" sz="2000" b="1" dirty="0" err="1"/>
              <a:t>бюджета</a:t>
            </a:r>
            <a:r>
              <a:rPr lang="en-US" sz="2000" b="1" dirty="0"/>
              <a:t> </a:t>
            </a:r>
            <a:r>
              <a:rPr lang="en-US" sz="2000" b="1" dirty="0" err="1"/>
              <a:t>выше</a:t>
            </a:r>
            <a:r>
              <a:rPr lang="en-US" sz="2000" b="1" dirty="0"/>
              <a:t> </a:t>
            </a:r>
            <a:r>
              <a:rPr lang="en-US" sz="2000" b="1" dirty="0" err="1"/>
              <a:t>расходов</a:t>
            </a:r>
            <a:r>
              <a:rPr lang="en-US" sz="2000" b="1" dirty="0"/>
              <a:t>. </a:t>
            </a:r>
            <a:r>
              <a:rPr lang="en-US" sz="2000" b="1" dirty="0" err="1"/>
              <a:t>Профицит</a:t>
            </a:r>
            <a:r>
              <a:rPr lang="en-US" sz="2000" b="1" dirty="0"/>
              <a:t> – </a:t>
            </a:r>
            <a:r>
              <a:rPr lang="en-US" sz="2000" b="1" dirty="0" err="1"/>
              <a:t>разность</a:t>
            </a:r>
            <a:r>
              <a:rPr lang="en-US" sz="2000" b="1" dirty="0"/>
              <a:t> </a:t>
            </a:r>
            <a:r>
              <a:rPr lang="en-US" sz="2000" b="1" dirty="0" err="1"/>
              <a:t>доходов</a:t>
            </a:r>
            <a:r>
              <a:rPr lang="en-US" sz="2000" b="1" dirty="0"/>
              <a:t> и </a:t>
            </a:r>
            <a:r>
              <a:rPr lang="en-US" sz="2000" b="1" dirty="0" err="1"/>
              <a:t>расходов</a:t>
            </a:r>
            <a:r>
              <a:rPr lang="en-US" sz="2000" b="1" dirty="0"/>
              <a:t> </a:t>
            </a:r>
            <a:r>
              <a:rPr lang="en-US" sz="2000" b="1" dirty="0" err="1"/>
              <a:t>бюджета</a:t>
            </a:r>
            <a:r>
              <a:rPr lang="en-US" sz="2000" b="1" dirty="0"/>
              <a:t>. </a:t>
            </a:r>
          </a:p>
        </p:txBody>
      </p:sp>
      <p:pic>
        <p:nvPicPr>
          <p:cNvPr id="27654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00200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0" y="457200"/>
            <a:ext cx="8891091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72200" y="0"/>
            <a:ext cx="15688607" cy="1035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7681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sz="2000" b="1" i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b="1" i="1" dirty="0" smtClean="0"/>
              <a:t>     </a:t>
            </a:r>
            <a:r>
              <a:rPr lang="ru-RU" sz="2800" b="1" i="1" dirty="0" smtClean="0"/>
              <a:t>1.   </a:t>
            </a:r>
            <a:r>
              <a:rPr lang="ru-RU" sz="2800" b="1" i="1" dirty="0" smtClean="0">
                <a:solidFill>
                  <a:srgbClr val="C00000"/>
                </a:solidFill>
              </a:rPr>
              <a:t>Национальная оборона (около 18-20% бюджета)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/>
              <a:t>    2.   </a:t>
            </a:r>
            <a:r>
              <a:rPr lang="ru-RU" sz="2800" i="1" dirty="0" smtClean="0"/>
              <a:t>Правоохранительная деятельность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/>
              <a:t>    3.  </a:t>
            </a:r>
            <a:r>
              <a:rPr lang="ru-RU" sz="2800" i="1" dirty="0" smtClean="0"/>
              <a:t>Судебная власть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/>
              <a:t>    4.  </a:t>
            </a:r>
            <a:r>
              <a:rPr lang="ru-RU" sz="2800" i="1" dirty="0" smtClean="0"/>
              <a:t>Государственное управление 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/>
              <a:t>     5.  </a:t>
            </a:r>
            <a:r>
              <a:rPr lang="ru-RU" sz="2800" i="1" dirty="0" smtClean="0"/>
              <a:t>Экономическое развитие страны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/>
              <a:t>     6.  </a:t>
            </a:r>
            <a:r>
              <a:rPr lang="ru-RU" sz="2800" i="1" dirty="0" smtClean="0"/>
              <a:t>Обслуживание государственного долга</a:t>
            </a:r>
          </a:p>
          <a:p>
            <a:pPr marL="514350" indent="-51435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/>
              <a:t>     7.  </a:t>
            </a:r>
            <a:r>
              <a:rPr lang="ru-RU" sz="2800" b="1" i="1" dirty="0" smtClean="0">
                <a:solidFill>
                  <a:srgbClr val="C00000"/>
                </a:solidFill>
              </a:rPr>
              <a:t>Социальное обеспечение (образование и здравоохранение)- около 35-40 % бюджета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smtClean="0"/>
              <a:t>В бюджете страны главное место занимают следующие </a:t>
            </a:r>
            <a:r>
              <a:rPr lang="ru-RU" b="1" i="1" smtClean="0"/>
              <a:t>расходы: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Rectangle 4"/>
          <p:cNvSpPr>
            <a:spLocks noChangeArrowheads="1"/>
          </p:cNvSpPr>
          <p:nvPr/>
        </p:nvSpPr>
        <p:spPr bwMode="auto">
          <a:xfrm>
            <a:off x="304800" y="152400"/>
            <a:ext cx="845820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hlink"/>
                </a:solidFill>
              </a:rPr>
              <a:t>Мировая экономика</a:t>
            </a:r>
            <a:r>
              <a:rPr lang="ru-RU" sz="1600" b="1">
                <a:solidFill>
                  <a:schemeClr val="hlink"/>
                </a:solidFill>
              </a:rPr>
              <a:t> – совокупность национальных экономик стран мира, связанных между собой обменом товарами, услугами и международным движением факторов производства (капиталов и рабочей силы).</a:t>
            </a:r>
          </a:p>
        </p:txBody>
      </p:sp>
      <p:sp>
        <p:nvSpPr>
          <p:cNvPr id="9226" name="Text Box 5"/>
          <p:cNvSpPr txBox="1">
            <a:spLocks noChangeArrowheads="1"/>
          </p:cNvSpPr>
          <p:nvPr/>
        </p:nvSpPr>
        <p:spPr bwMode="auto">
          <a:xfrm>
            <a:off x="228600" y="1524000"/>
            <a:ext cx="8686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chemeClr val="hlink"/>
                </a:solidFill>
              </a:rPr>
              <a:t>Международное разделение труда (МРТ) – это специализация отдельных стран на определённых видах производственной деятельности.</a:t>
            </a:r>
          </a:p>
        </p:txBody>
      </p:sp>
      <p:sp>
        <p:nvSpPr>
          <p:cNvPr id="9227" name="AutoShape 6"/>
          <p:cNvSpPr>
            <a:spLocks noChangeArrowheads="1"/>
          </p:cNvSpPr>
          <p:nvPr/>
        </p:nvSpPr>
        <p:spPr bwMode="auto">
          <a:xfrm>
            <a:off x="4191000" y="990600"/>
            <a:ext cx="381000" cy="533400"/>
          </a:xfrm>
          <a:prstGeom prst="upDownArrow">
            <a:avLst>
              <a:gd name="adj1" fmla="val 50000"/>
              <a:gd name="adj2" fmla="val 2800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9218" name="Organization Chart 8"/>
          <p:cNvGraphicFramePr>
            <a:graphicFrameLocks/>
          </p:cNvGraphicFramePr>
          <p:nvPr/>
        </p:nvGraphicFramePr>
        <p:xfrm>
          <a:off x="381000" y="2209800"/>
          <a:ext cx="8610600" cy="990600"/>
        </p:xfrm>
        <a:graphic>
          <a:graphicData uri="http://schemas.openxmlformats.org/drawingml/2006/compatibility">
            <com:legacyDrawing xmlns:com="http://schemas.openxmlformats.org/drawingml/2006/compatibility" spid="_x0000_s9218"/>
          </a:graphicData>
        </a:graphic>
      </p:graphicFrame>
      <p:sp>
        <p:nvSpPr>
          <p:cNvPr id="9228" name="Rectangle 16"/>
          <p:cNvSpPr>
            <a:spLocks noChangeArrowheads="1"/>
          </p:cNvSpPr>
          <p:nvPr/>
        </p:nvSpPr>
        <p:spPr bwMode="auto">
          <a:xfrm>
            <a:off x="4648200" y="3581400"/>
            <a:ext cx="4343400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600" b="1"/>
              <a:t>Глобализация экономики — одна из закономерностей мирового развития</a:t>
            </a:r>
            <a:r>
              <a:rPr lang="ru-RU" sz="1600" b="1"/>
              <a:t>,</a:t>
            </a:r>
            <a:r>
              <a:rPr lang="en-US" sz="1600" b="1"/>
              <a:t> взаимозависимость экономик различных стран связан</a:t>
            </a:r>
            <a:r>
              <a:rPr lang="ru-RU" sz="1600" b="1"/>
              <a:t>ная</a:t>
            </a:r>
            <a:r>
              <a:rPr lang="en-US" sz="1600" b="1"/>
              <a:t> с формированием экономического пространства, где отраслевая структура, обмен информацией и технологиями, география размещения производительных сил определяются с учётом мировой конъюнктуры, а экономические подъёмы и спады приобретают планетарные масштабы. </a:t>
            </a:r>
          </a:p>
        </p:txBody>
      </p:sp>
      <p:sp>
        <p:nvSpPr>
          <p:cNvPr id="9229" name="Text Box 17"/>
          <p:cNvSpPr txBox="1">
            <a:spLocks noChangeArrowheads="1"/>
          </p:cNvSpPr>
          <p:nvPr/>
        </p:nvSpPr>
        <p:spPr bwMode="auto">
          <a:xfrm>
            <a:off x="533400" y="34290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Экспорт</a:t>
            </a:r>
          </a:p>
        </p:txBody>
      </p:sp>
      <p:sp>
        <p:nvSpPr>
          <p:cNvPr id="9230" name="Text Box 18"/>
          <p:cNvSpPr txBox="1">
            <a:spLocks noChangeArrowheads="1"/>
          </p:cNvSpPr>
          <p:nvPr/>
        </p:nvSpPr>
        <p:spPr bwMode="auto">
          <a:xfrm>
            <a:off x="2590800" y="3429000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Импорт</a:t>
            </a:r>
          </a:p>
        </p:txBody>
      </p:sp>
      <p:sp>
        <p:nvSpPr>
          <p:cNvPr id="9231" name="Line 19"/>
          <p:cNvSpPr>
            <a:spLocks noChangeShapeType="1"/>
          </p:cNvSpPr>
          <p:nvPr/>
        </p:nvSpPr>
        <p:spPr bwMode="auto">
          <a:xfrm flipH="1">
            <a:off x="1219200" y="3276600"/>
            <a:ext cx="914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2" name="Line 20"/>
          <p:cNvSpPr>
            <a:spLocks noChangeShapeType="1"/>
          </p:cNvSpPr>
          <p:nvPr/>
        </p:nvSpPr>
        <p:spPr bwMode="auto">
          <a:xfrm>
            <a:off x="2209800" y="32766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9233" name="Picture 22" descr="Картинка 92 из 2023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3886200"/>
            <a:ext cx="2895600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design slid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4172</Words>
  <Application>Microsoft Office PowerPoint</Application>
  <PresentationFormat>Экран (4:3)</PresentationFormat>
  <Paragraphs>701</Paragraphs>
  <Slides>83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83</vt:i4>
      </vt:variant>
    </vt:vector>
  </HeadingPairs>
  <TitlesOfParts>
    <vt:vector size="88" baseType="lpstr">
      <vt:lpstr>Arial</vt:lpstr>
      <vt:lpstr>Calibri</vt:lpstr>
      <vt:lpstr>Times New Roman</vt:lpstr>
      <vt:lpstr>Symbol</vt:lpstr>
      <vt:lpstr>Business design slide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Роль государства в экономике. </vt:lpstr>
      <vt:lpstr>Слайд 10</vt:lpstr>
      <vt:lpstr>Слайд 11</vt:lpstr>
      <vt:lpstr>Слайд 12</vt:lpstr>
      <vt:lpstr>Слайд 13</vt:lpstr>
      <vt:lpstr>Слайд 14</vt:lpstr>
      <vt:lpstr>Слайд 15</vt:lpstr>
      <vt:lpstr>Экономические функции государства постоянно  расширяются, уточняются и  совершенствуются.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Для нормальной деятельности рынка необходимы определенные условия, рынок  выполняет определенные функции.</vt:lpstr>
      <vt:lpstr>          </vt:lpstr>
      <vt:lpstr>Характерные черты рыночной экономики</vt:lpstr>
      <vt:lpstr>Слайд 28</vt:lpstr>
      <vt:lpstr> Конкуренция. Рыночная структура  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Пример</vt:lpstr>
      <vt:lpstr>Слайд 47</vt:lpstr>
      <vt:lpstr>Слайд 48</vt:lpstr>
      <vt:lpstr>Слайд 49</vt:lpstr>
      <vt:lpstr>Слайд 50</vt:lpstr>
      <vt:lpstr>Слайд 51</vt:lpstr>
      <vt:lpstr>Занятость и безработица</vt:lpstr>
      <vt:lpstr>Слайд 53</vt:lpstr>
      <vt:lpstr>Заработная плата</vt:lpstr>
      <vt:lpstr>Слайд 55</vt:lpstr>
      <vt:lpstr>Слайд 56</vt:lpstr>
      <vt:lpstr>Слайд 57</vt:lpstr>
      <vt:lpstr>Измерение безработицы и уровня безработицы</vt:lpstr>
      <vt:lpstr>Признаки безработного человека</vt:lpstr>
      <vt:lpstr>Рынок труда</vt:lpstr>
      <vt:lpstr>Безработица </vt:lpstr>
      <vt:lpstr>Слайд 62</vt:lpstr>
      <vt:lpstr>Безработица </vt:lpstr>
      <vt:lpstr>Безработица </vt:lpstr>
      <vt:lpstr>Слайд 65</vt:lpstr>
      <vt:lpstr>Слайд 66</vt:lpstr>
      <vt:lpstr>Слайд 67</vt:lpstr>
      <vt:lpstr>Слайд 68</vt:lpstr>
      <vt:lpstr>Главные  экономические функции государства: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В бюджете страны главное место занимают следующие расходы:</vt:lpstr>
      <vt:lpstr>Слайд 83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72</cp:revision>
  <dcterms:modified xsi:type="dcterms:W3CDTF">2021-12-16T09:16:12Z</dcterms:modified>
</cp:coreProperties>
</file>